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7" r:id="rId2"/>
    <p:sldId id="258" r:id="rId3"/>
    <p:sldId id="256"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296888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1818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267836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a:t>לחץ כדי לערוך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746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380701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163153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155379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337798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278169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331987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177329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249669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235358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110775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140007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7" name="Date Placeholder 4"/>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6275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7D44D93-F0B7-46ED-B225-A0B18126F84A}" type="datetimeFigureOut">
              <a:rPr lang="he-IL" smtClean="0"/>
              <a:t>כ'/טבת/תשפ"ד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F108E1A-C0B5-4710-BFDA-E7E515949D34}" type="slidenum">
              <a:rPr lang="he-IL" smtClean="0"/>
              <a:t>‹#›</a:t>
            </a:fld>
            <a:endParaRPr lang="he-IL"/>
          </a:p>
        </p:txBody>
      </p:sp>
    </p:spTree>
    <p:extLst>
      <p:ext uri="{BB962C8B-B14F-4D97-AF65-F5344CB8AC3E}">
        <p14:creationId xmlns:p14="http://schemas.microsoft.com/office/powerpoint/2010/main" val="293367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D44D93-F0B7-46ED-B225-A0B18126F84A}" type="datetimeFigureOut">
              <a:rPr lang="he-IL" smtClean="0"/>
              <a:t>כ'/טבת/תשפ"ד</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F108E1A-C0B5-4710-BFDA-E7E515949D34}" type="slidenum">
              <a:rPr lang="he-IL" smtClean="0"/>
              <a:t>‹#›</a:t>
            </a:fld>
            <a:endParaRPr lang="he-IL"/>
          </a:p>
        </p:txBody>
      </p:sp>
    </p:spTree>
    <p:extLst>
      <p:ext uri="{BB962C8B-B14F-4D97-AF65-F5344CB8AC3E}">
        <p14:creationId xmlns:p14="http://schemas.microsoft.com/office/powerpoint/2010/main" val="19208659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Schott_Temple_of_Solomon_Sanhedrin.jpg"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hamichlol.org.il/%D7%91%D7%99%D7%AA_%D7%94%D7%9E%D7%A7%D7%93%D7%A9_%D7%94%D7%A9%D7%9C%D7%99%D7%A9%D7%99"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CBC0F7-B320-4275-A012-34407C2E0132}"/>
              </a:ext>
            </a:extLst>
          </p:cNvPr>
          <p:cNvSpPr>
            <a:spLocks noGrp="1"/>
          </p:cNvSpPr>
          <p:nvPr>
            <p:ph type="title"/>
          </p:nvPr>
        </p:nvSpPr>
        <p:spPr/>
        <p:txBody>
          <a:bodyPr/>
          <a:lstStyle/>
          <a:p>
            <a:r>
              <a:rPr lang="he-IL" dirty="0"/>
              <a:t>סיפור על אלכסנדר מוקדון מתוך הגמרא</a:t>
            </a:r>
          </a:p>
        </p:txBody>
      </p:sp>
      <p:pic>
        <p:nvPicPr>
          <p:cNvPr id="16" name="מציין מיקום תוכן 15" descr="תמונה שמכילה בניין, ישן, אבן, קשת&#10;&#10;התיאור נוצר באופן אוטומטי">
            <a:extLst>
              <a:ext uri="{FF2B5EF4-FFF2-40B4-BE49-F238E27FC236}">
                <a16:creationId xmlns:a16="http://schemas.microsoft.com/office/drawing/2014/main" id="{E18D58CF-5352-47E9-9472-5014303B163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6111" y="3710966"/>
            <a:ext cx="7490183" cy="2587573"/>
          </a:xfrm>
        </p:spPr>
      </p:pic>
      <p:pic>
        <p:nvPicPr>
          <p:cNvPr id="21" name="תמונה 20" descr="תמונה שמכילה טקסט, חוץ&#10;&#10;התיאור נוצר באופן אוטומטי">
            <a:extLst>
              <a:ext uri="{FF2B5EF4-FFF2-40B4-BE49-F238E27FC236}">
                <a16:creationId xmlns:a16="http://schemas.microsoft.com/office/drawing/2014/main" id="{36552996-1E40-4DFA-8213-E72D5B24F0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30817" y="2890251"/>
            <a:ext cx="2439211" cy="3366111"/>
          </a:xfrm>
          <a:prstGeom prst="rect">
            <a:avLst/>
          </a:prstGeom>
        </p:spPr>
      </p:pic>
    </p:spTree>
    <p:extLst>
      <p:ext uri="{BB962C8B-B14F-4D97-AF65-F5344CB8AC3E}">
        <p14:creationId xmlns:p14="http://schemas.microsoft.com/office/powerpoint/2010/main" val="38638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401FA3-D80C-4609-B06C-856D636021AA}"/>
              </a:ext>
            </a:extLst>
          </p:cNvPr>
          <p:cNvSpPr>
            <a:spLocks noGrp="1"/>
          </p:cNvSpPr>
          <p:nvPr>
            <p:ph type="title"/>
          </p:nvPr>
        </p:nvSpPr>
        <p:spPr>
          <a:xfrm>
            <a:off x="3259183" y="641237"/>
            <a:ext cx="10515600" cy="299290"/>
          </a:xfrm>
        </p:spPr>
        <p:txBody>
          <a:bodyPr>
            <a:noAutofit/>
          </a:bodyPr>
          <a:lstStyle/>
          <a:p>
            <a:r>
              <a:rPr lang="he-IL" sz="1800" b="1" u="sng" dirty="0">
                <a:latin typeface="BN Varda" panose="02000000000000000000" pitchFamily="2" charset="-79"/>
                <a:cs typeface="BN Varda" panose="02000000000000000000" pitchFamily="2" charset="-79"/>
              </a:rPr>
              <a:t>תלמוד בבלי, מסכת יומא דף סט עמוד א</a:t>
            </a:r>
          </a:p>
        </p:txBody>
      </p:sp>
      <p:sp>
        <p:nvSpPr>
          <p:cNvPr id="3" name="מציין מיקום תוכן 2">
            <a:extLst>
              <a:ext uri="{FF2B5EF4-FFF2-40B4-BE49-F238E27FC236}">
                <a16:creationId xmlns:a16="http://schemas.microsoft.com/office/drawing/2014/main" id="{DF0D800D-C2B0-4E96-BB37-619CDB45AE3B}"/>
              </a:ext>
            </a:extLst>
          </p:cNvPr>
          <p:cNvSpPr>
            <a:spLocks noGrp="1"/>
          </p:cNvSpPr>
          <p:nvPr>
            <p:ph idx="1"/>
          </p:nvPr>
        </p:nvSpPr>
        <p:spPr>
          <a:xfrm>
            <a:off x="280851" y="1149532"/>
            <a:ext cx="10515600" cy="6161314"/>
          </a:xfrm>
        </p:spPr>
        <p:txBody>
          <a:bodyPr>
            <a:normAutofit fontScale="25000" lnSpcReduction="20000"/>
          </a:bodyPr>
          <a:lstStyle/>
          <a:p>
            <a:pPr marL="0" indent="0">
              <a:lnSpc>
                <a:spcPct val="170000"/>
              </a:lnSpc>
              <a:buNone/>
            </a:pPr>
            <a:r>
              <a:rPr lang="he-IL" sz="5600"/>
              <a:t> </a:t>
            </a:r>
            <a:r>
              <a:rPr lang="he-IL" sz="4800" b="1">
                <a:latin typeface="BN Varda" panose="02000000000000000000" pitchFamily="2" charset="-79"/>
                <a:cs typeface="BN Varda" panose="02000000000000000000" pitchFamily="2" charset="-79"/>
              </a:rPr>
              <a:t>'בעשרים וחמשה בטבת יום הר גרזים [16] הוא, דלא למספד: יום שבקשו כותיים את בית אלהינו מאלכסנדרוס מוקדון להחריבו, ונתנו להם; באו והודיעו את שמעון הצדיק. מה עשה? לבש בגדי כהונה ונתעטף בבגדי כהונה, ומיקירי ישראל עמו, ואבוקות של אור בידיהן, וכל הלילה הללו הולכים מצד זה והללו הולכים מצד זה עד שעלה עמוד השחר.</a:t>
            </a:r>
          </a:p>
          <a:p>
            <a:pPr marL="0" indent="0">
              <a:lnSpc>
                <a:spcPct val="170000"/>
              </a:lnSpc>
              <a:buNone/>
            </a:pPr>
            <a:r>
              <a:rPr lang="he-IL" sz="4800" b="1">
                <a:latin typeface="BN Varda" panose="02000000000000000000" pitchFamily="2" charset="-79"/>
                <a:cs typeface="BN Varda" panose="02000000000000000000" pitchFamily="2" charset="-79"/>
              </a:rPr>
              <a:t>כיון שעלה עמוד השחר, אמר להם: מי הללו?</a:t>
            </a:r>
          </a:p>
          <a:p>
            <a:pPr marL="0" indent="0">
              <a:lnSpc>
                <a:spcPct val="170000"/>
              </a:lnSpc>
              <a:buNone/>
            </a:pPr>
            <a:r>
              <a:rPr lang="he-IL" sz="4800" b="1">
                <a:latin typeface="BN Varda" panose="02000000000000000000" pitchFamily="2" charset="-79"/>
                <a:cs typeface="BN Varda" panose="02000000000000000000" pitchFamily="2" charset="-79"/>
              </a:rPr>
              <a:t>אמרו לו: יהודים שמרדו בך.</a:t>
            </a:r>
          </a:p>
          <a:p>
            <a:pPr marL="0" indent="0">
              <a:lnSpc>
                <a:spcPct val="170000"/>
              </a:lnSpc>
              <a:buNone/>
            </a:pPr>
            <a:r>
              <a:rPr lang="he-IL" sz="4800" b="1">
                <a:latin typeface="BN Varda" panose="02000000000000000000" pitchFamily="2" charset="-79"/>
                <a:cs typeface="BN Varda" panose="02000000000000000000" pitchFamily="2" charset="-79"/>
              </a:rPr>
              <a:t>כיון שהגיע לאנטיפטרס - זרחה חמה, ופגעו זה בזה. כיון שראה לשמעון הצדיק - ירד ממרכבתו והשתחוה לפניו.</a:t>
            </a:r>
          </a:p>
          <a:p>
            <a:pPr marL="0" indent="0">
              <a:lnSpc>
                <a:spcPct val="170000"/>
              </a:lnSpc>
              <a:buNone/>
            </a:pPr>
            <a:r>
              <a:rPr lang="he-IL" sz="4800" b="1">
                <a:latin typeface="BN Varda" panose="02000000000000000000" pitchFamily="2" charset="-79"/>
                <a:cs typeface="BN Varda" panose="02000000000000000000" pitchFamily="2" charset="-79"/>
              </a:rPr>
              <a:t>אמרו לו: מלך גדול כמותך ישתחוה ליהודי זה?</a:t>
            </a:r>
          </a:p>
          <a:p>
            <a:pPr marL="0" indent="0">
              <a:lnSpc>
                <a:spcPct val="170000"/>
              </a:lnSpc>
              <a:buNone/>
            </a:pPr>
            <a:r>
              <a:rPr lang="he-IL" sz="4800" b="1">
                <a:latin typeface="BN Varda" panose="02000000000000000000" pitchFamily="2" charset="-79"/>
                <a:cs typeface="BN Varda" panose="02000000000000000000" pitchFamily="2" charset="-79"/>
              </a:rPr>
              <a:t>אמר להם: דמות דיוקנו של זה מנצחת לפני בבית מלחמתי.</a:t>
            </a:r>
          </a:p>
          <a:p>
            <a:pPr marL="0" indent="0">
              <a:lnSpc>
                <a:spcPct val="170000"/>
              </a:lnSpc>
              <a:buNone/>
            </a:pPr>
            <a:r>
              <a:rPr lang="he-IL" sz="4800" b="1">
                <a:latin typeface="BN Varda" panose="02000000000000000000" pitchFamily="2" charset="-79"/>
                <a:cs typeface="BN Varda" panose="02000000000000000000" pitchFamily="2" charset="-79"/>
              </a:rPr>
              <a:t>אמר להם: למה באתם?</a:t>
            </a:r>
          </a:p>
          <a:p>
            <a:pPr marL="0" indent="0">
              <a:lnSpc>
                <a:spcPct val="170000"/>
              </a:lnSpc>
              <a:buNone/>
            </a:pPr>
            <a:r>
              <a:rPr lang="he-IL" sz="4800" b="1">
                <a:latin typeface="BN Varda" panose="02000000000000000000" pitchFamily="2" charset="-79"/>
                <a:cs typeface="BN Varda" panose="02000000000000000000" pitchFamily="2" charset="-79"/>
              </a:rPr>
              <a:t>אמרו: אפשר בית שמתפללים בו עליך ועל מלכותך שלא תחרב, יתעוך גויים להחריבו?</a:t>
            </a:r>
          </a:p>
          <a:p>
            <a:pPr marL="0" indent="0">
              <a:lnSpc>
                <a:spcPct val="170000"/>
              </a:lnSpc>
              <a:buNone/>
            </a:pPr>
            <a:r>
              <a:rPr lang="he-IL" sz="4800" b="1">
                <a:latin typeface="BN Varda" panose="02000000000000000000" pitchFamily="2" charset="-79"/>
                <a:cs typeface="BN Varda" panose="02000000000000000000" pitchFamily="2" charset="-79"/>
              </a:rPr>
              <a:t>אמר להם: מי הללו?</a:t>
            </a:r>
          </a:p>
          <a:p>
            <a:pPr marL="0" indent="0">
              <a:lnSpc>
                <a:spcPct val="170000"/>
              </a:lnSpc>
              <a:buNone/>
            </a:pPr>
            <a:r>
              <a:rPr lang="he-IL" sz="4800" b="1">
                <a:latin typeface="BN Varda" panose="02000000000000000000" pitchFamily="2" charset="-79"/>
                <a:cs typeface="BN Varda" panose="02000000000000000000" pitchFamily="2" charset="-79"/>
              </a:rPr>
              <a:t>אמרו לו: כותיים הללו, שעומדים לפניך!</a:t>
            </a:r>
          </a:p>
          <a:p>
            <a:pPr marL="0" indent="0">
              <a:lnSpc>
                <a:spcPct val="170000"/>
              </a:lnSpc>
              <a:buNone/>
            </a:pPr>
            <a:r>
              <a:rPr lang="he-IL" sz="4800" b="1">
                <a:latin typeface="BN Varda" panose="02000000000000000000" pitchFamily="2" charset="-79"/>
                <a:cs typeface="BN Varda" panose="02000000000000000000" pitchFamily="2" charset="-79"/>
              </a:rPr>
              <a:t>אמר להם: הרי הם מסורין בידיכם.</a:t>
            </a:r>
          </a:p>
          <a:p>
            <a:pPr marL="0" indent="0">
              <a:lnSpc>
                <a:spcPct val="170000"/>
              </a:lnSpc>
              <a:buNone/>
            </a:pPr>
            <a:r>
              <a:rPr lang="he-IL" sz="4800" b="1">
                <a:latin typeface="BN Varda" panose="02000000000000000000" pitchFamily="2" charset="-79"/>
                <a:cs typeface="BN Varda" panose="02000000000000000000" pitchFamily="2" charset="-79"/>
              </a:rPr>
              <a:t>מיד נקבום בעקביהם ותלאום בזנבי סוסיהם, והיו מגררין אותן על הקוצים ועל הברקנים עד שהגיעו להר גרזים; כיון שהגיעו להר גריזים - חרשוהו וזרעוהו כרשינין כדרך שבקשו לעשות לבית אלהינו, ואותו היום עשאוהו יום טוב.'!?</a:t>
            </a:r>
          </a:p>
          <a:p>
            <a:pPr marL="0" indent="0">
              <a:lnSpc>
                <a:spcPct val="170000"/>
              </a:lnSpc>
              <a:buNone/>
            </a:pPr>
            <a:endParaRPr lang="he-IL" sz="4800"/>
          </a:p>
          <a:p>
            <a:endParaRPr lang="he-IL" dirty="0"/>
          </a:p>
        </p:txBody>
      </p:sp>
    </p:spTree>
    <p:extLst>
      <p:ext uri="{BB962C8B-B14F-4D97-AF65-F5344CB8AC3E}">
        <p14:creationId xmlns:p14="http://schemas.microsoft.com/office/powerpoint/2010/main" val="84470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982F74-58FF-4CD1-B6E2-A0964A4E7880}"/>
              </a:ext>
            </a:extLst>
          </p:cNvPr>
          <p:cNvSpPr>
            <a:spLocks noGrp="1"/>
          </p:cNvSpPr>
          <p:nvPr>
            <p:ph type="ctrTitle"/>
          </p:nvPr>
        </p:nvSpPr>
        <p:spPr>
          <a:xfrm>
            <a:off x="1154955" y="1447800"/>
            <a:ext cx="10172408" cy="3329581"/>
          </a:xfrm>
        </p:spPr>
        <p:txBody>
          <a:bodyPr/>
          <a:lstStyle/>
          <a:p>
            <a:r>
              <a:rPr lang="he-IL" sz="4800" b="1" dirty="0">
                <a:latin typeface="BN Varda" panose="02000000000000000000" pitchFamily="2" charset="-79"/>
                <a:cs typeface="BN Varda" panose="02000000000000000000" pitchFamily="2" charset="-79"/>
              </a:rPr>
              <a:t>שמעון הצדיק שהיה כהן גדול יוצא לקראת אלכסנדר מוקדון בבגדי הכהונה הקדושים. מדוע?</a:t>
            </a:r>
          </a:p>
        </p:txBody>
      </p:sp>
      <p:sp>
        <p:nvSpPr>
          <p:cNvPr id="3" name="כותרת משנה 2">
            <a:extLst>
              <a:ext uri="{FF2B5EF4-FFF2-40B4-BE49-F238E27FC236}">
                <a16:creationId xmlns:a16="http://schemas.microsoft.com/office/drawing/2014/main" id="{7C599BAD-F42C-46A3-BE49-A899F6F644DD}"/>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251133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C2A01AC-9664-454E-B6C4-BB5AEF40426F}"/>
              </a:ext>
            </a:extLst>
          </p:cNvPr>
          <p:cNvSpPr>
            <a:spLocks noGrp="1"/>
          </p:cNvSpPr>
          <p:nvPr>
            <p:ph idx="1"/>
          </p:nvPr>
        </p:nvSpPr>
        <p:spPr>
          <a:xfrm>
            <a:off x="345233" y="2052918"/>
            <a:ext cx="11457991" cy="4195481"/>
          </a:xfrm>
        </p:spPr>
        <p:txBody>
          <a:bodyPr>
            <a:normAutofit/>
          </a:bodyPr>
          <a:lstStyle/>
          <a:p>
            <a:r>
              <a:rPr lang="he-IL" sz="5400" b="1" dirty="0">
                <a:latin typeface="BN Varda" panose="02000000000000000000" pitchFamily="2" charset="-79"/>
                <a:cs typeface="BN Varda" panose="02000000000000000000" pitchFamily="2" charset="-79"/>
              </a:rPr>
              <a:t>מה גורם לאלכסנדר מוקדון לרדת ממרכבתו ולהשתחוות לכבודו של שמעון הצדיק?</a:t>
            </a:r>
          </a:p>
        </p:txBody>
      </p:sp>
    </p:spTree>
    <p:extLst>
      <p:ext uri="{BB962C8B-B14F-4D97-AF65-F5344CB8AC3E}">
        <p14:creationId xmlns:p14="http://schemas.microsoft.com/office/powerpoint/2010/main" val="99162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9F200CA-7284-4166-B33A-7509D667A71D}"/>
              </a:ext>
            </a:extLst>
          </p:cNvPr>
          <p:cNvSpPr>
            <a:spLocks noGrp="1"/>
          </p:cNvSpPr>
          <p:nvPr>
            <p:ph idx="1"/>
          </p:nvPr>
        </p:nvSpPr>
        <p:spPr>
          <a:xfrm>
            <a:off x="-102636" y="2052918"/>
            <a:ext cx="12192000" cy="4195481"/>
          </a:xfrm>
        </p:spPr>
        <p:txBody>
          <a:bodyPr>
            <a:normAutofit/>
          </a:bodyPr>
          <a:lstStyle/>
          <a:p>
            <a:r>
              <a:rPr lang="he-IL" sz="3600" b="1" dirty="0">
                <a:latin typeface="BN Varda" panose="02000000000000000000" pitchFamily="2" charset="-79"/>
                <a:cs typeface="BN Varda" panose="02000000000000000000" pitchFamily="2" charset="-79"/>
              </a:rPr>
              <a:t>מי ביקש מאלכסנדר מוקדון להחריב את בית ה'?</a:t>
            </a:r>
          </a:p>
          <a:p>
            <a:r>
              <a:rPr lang="he-IL" sz="3600" b="1" dirty="0">
                <a:latin typeface="BN Varda" panose="02000000000000000000" pitchFamily="2" charset="-79"/>
                <a:cs typeface="BN Varda" panose="02000000000000000000" pitchFamily="2" charset="-79"/>
              </a:rPr>
              <a:t>מדוע?</a:t>
            </a:r>
          </a:p>
          <a:p>
            <a:r>
              <a:rPr lang="he-IL" sz="3600" b="1" dirty="0">
                <a:latin typeface="BN Varda" panose="02000000000000000000" pitchFamily="2" charset="-79"/>
                <a:cs typeface="BN Varda" panose="02000000000000000000" pitchFamily="2" charset="-79"/>
              </a:rPr>
              <a:t>מה היתה הטענה שמאחוריה הסתתרו?</a:t>
            </a:r>
          </a:p>
          <a:p>
            <a:r>
              <a:rPr lang="he-IL" sz="3600" b="1" dirty="0">
                <a:latin typeface="BN Varda" panose="02000000000000000000" pitchFamily="2" charset="-79"/>
                <a:cs typeface="BN Varda" panose="02000000000000000000" pitchFamily="2" charset="-79"/>
              </a:rPr>
              <a:t>האם נענה אלכסנדר מוקדון לבקשה זו?</a:t>
            </a:r>
          </a:p>
          <a:p>
            <a:r>
              <a:rPr lang="he-IL" sz="3600" b="1" dirty="0">
                <a:latin typeface="BN Varda" panose="02000000000000000000" pitchFamily="2" charset="-79"/>
                <a:cs typeface="BN Varda" panose="02000000000000000000" pitchFamily="2" charset="-79"/>
              </a:rPr>
              <a:t>מדוע?</a:t>
            </a:r>
          </a:p>
        </p:txBody>
      </p:sp>
    </p:spTree>
    <p:extLst>
      <p:ext uri="{BB962C8B-B14F-4D97-AF65-F5344CB8AC3E}">
        <p14:creationId xmlns:p14="http://schemas.microsoft.com/office/powerpoint/2010/main" val="3001109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Facet</Template>
  <TotalTime>48</TotalTime>
  <Words>281</Words>
  <Application>Microsoft Office PowerPoint</Application>
  <PresentationFormat>מסך רחב</PresentationFormat>
  <Paragraphs>21</Paragraphs>
  <Slides>5</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vt:i4>
      </vt:variant>
    </vt:vector>
  </HeadingPairs>
  <TitlesOfParts>
    <vt:vector size="10" baseType="lpstr">
      <vt:lpstr>Arial</vt:lpstr>
      <vt:lpstr>BN Varda</vt:lpstr>
      <vt:lpstr>Century Gothic</vt:lpstr>
      <vt:lpstr>Wingdings 3</vt:lpstr>
      <vt:lpstr>יונים</vt:lpstr>
      <vt:lpstr>סיפור על אלכסנדר מוקדון מתוך הגמרא</vt:lpstr>
      <vt:lpstr>תלמוד בבלי, מסכת יומא דף סט עמוד א</vt:lpstr>
      <vt:lpstr>שמעון הצדיק שהיה כהן גדול יוצא לקראת אלכסנדר מוקדון בבגדי הכהונה הקדושים. מדוע?</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ישעיהו גולדברג</dc:creator>
  <cp:lastModifiedBy>קרן חסדאי פרץ</cp:lastModifiedBy>
  <cp:revision>3</cp:revision>
  <dcterms:created xsi:type="dcterms:W3CDTF">2021-01-19T08:06:33Z</dcterms:created>
  <dcterms:modified xsi:type="dcterms:W3CDTF">2024-01-01T18:17:49Z</dcterms:modified>
</cp:coreProperties>
</file>