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6"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99"/>
    <a:srgbClr val="0066CC"/>
    <a:srgbClr val="FF6699"/>
    <a:srgbClr val="FF66FF"/>
    <a:srgbClr val="FFFF66"/>
    <a:srgbClr val="CC66FF"/>
    <a:srgbClr val="66FFFF"/>
    <a:srgbClr val="006600"/>
    <a:srgbClr val="FF505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p:cViewPr varScale="1">
        <p:scale>
          <a:sx n="19" d="100"/>
          <a:sy n="19" d="100"/>
        </p:scale>
        <p:origin x="219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dirty="0"/>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0C7D275B-5643-4777-BE46-7919DE722724}" type="datetimeFigureOut">
              <a:rPr lang="he-IL" smtClean="0"/>
              <a:t>כ"ו/שבט/תשפ"ד</a:t>
            </a:fld>
            <a:endParaRPr lang="he-IL" dirty="0"/>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dirty="0"/>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dirty="0"/>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36CB1FA3-2E92-46A3-8500-623C57E313E0}" type="slidenum">
              <a:rPr lang="he-IL" smtClean="0"/>
              <a:t>‹#›</a:t>
            </a:fld>
            <a:endParaRPr lang="he-IL" dirty="0"/>
          </a:p>
        </p:txBody>
      </p:sp>
    </p:spTree>
    <p:extLst>
      <p:ext uri="{BB962C8B-B14F-4D97-AF65-F5344CB8AC3E}">
        <p14:creationId xmlns:p14="http://schemas.microsoft.com/office/powerpoint/2010/main" val="311291635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36CB1FA3-2E92-46A3-8500-623C57E313E0}" type="slidenum">
              <a:rPr lang="he-IL" smtClean="0"/>
              <a:t>6</a:t>
            </a:fld>
            <a:endParaRPr lang="he-IL" dirty="0"/>
          </a:p>
        </p:txBody>
      </p:sp>
    </p:spTree>
    <p:extLst>
      <p:ext uri="{BB962C8B-B14F-4D97-AF65-F5344CB8AC3E}">
        <p14:creationId xmlns:p14="http://schemas.microsoft.com/office/powerpoint/2010/main" val="3577082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06EE14D5-2634-4A77-989F-59D1D32D892A}" type="datetimeFigureOut">
              <a:rPr lang="he-IL" smtClean="0"/>
              <a:t>כ"ו/שבט/תשפ"ד</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92B72060-16B7-4DBA-A7FD-48C1C4DFB4E4}" type="slidenum">
              <a:rPr lang="he-IL" smtClean="0"/>
              <a:t>‹#›</a:t>
            </a:fld>
            <a:endParaRPr lang="he-IL" dirty="0"/>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he-IL"/>
              <a:t>לחץ כדי לערוך סגנון כותרת של תבנית בסיס</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4" name="Date Placeholder 3"/>
          <p:cNvSpPr>
            <a:spLocks noGrp="1"/>
          </p:cNvSpPr>
          <p:nvPr>
            <p:ph type="dt" sz="half" idx="10"/>
          </p:nvPr>
        </p:nvSpPr>
        <p:spPr/>
        <p:txBody>
          <a:bodyPr/>
          <a:lstStyle/>
          <a:p>
            <a:fld id="{06EE14D5-2634-4A77-989F-59D1D32D892A}" type="datetimeFigureOut">
              <a:rPr lang="he-IL" smtClean="0"/>
              <a:t>כ"ו/שבט/תשפ"ד</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92B72060-16B7-4DBA-A7FD-48C1C4DFB4E4}" type="slidenum">
              <a:rPr lang="he-IL" smtClean="0"/>
              <a:t>‹#›</a:t>
            </a:fld>
            <a:endParaRPr lang="he-I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he-IL"/>
              <a:t>לחץ כדי לערוך סגנון כותרת של תבנית בסיס</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06EE14D5-2634-4A77-989F-59D1D32D892A}" type="datetimeFigureOut">
              <a:rPr lang="he-IL" smtClean="0"/>
              <a:t>כ"ו/שבט/תשפ"ד</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92B72060-16B7-4DBA-A7FD-48C1C4DFB4E4}" type="slidenum">
              <a:rPr lang="he-IL" smtClean="0"/>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6EE14D5-2634-4A77-989F-59D1D32D892A}" type="datetimeFigureOut">
              <a:rPr lang="he-IL" smtClean="0"/>
              <a:t>כ"ו/שבט/תשפ"ד</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92B72060-16B7-4DBA-A7FD-48C1C4DFB4E4}" type="slidenum">
              <a:rPr lang="he-IL" smtClean="0"/>
              <a:t>‹#›</a:t>
            </a:fld>
            <a:endParaRPr lang="he-IL" dirty="0"/>
          </a:p>
        </p:txBody>
      </p:sp>
      <p:sp>
        <p:nvSpPr>
          <p:cNvPr id="8" name="Title 7"/>
          <p:cNvSpPr>
            <a:spLocks noGrp="1"/>
          </p:cNvSpPr>
          <p:nvPr>
            <p:ph type="title"/>
          </p:nvPr>
        </p:nvSpPr>
        <p:spPr/>
        <p:txBody>
          <a:bodyPr/>
          <a:lstStyle/>
          <a:p>
            <a:r>
              <a:rPr lang="he-IL"/>
              <a:t>לחץ כדי לערוך סגנון כותרת של תבנית בסיס</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לחץ כדי לערוך סגנונות טקסט של תבנית בסיס</a:t>
            </a:r>
          </a:p>
        </p:txBody>
      </p:sp>
      <p:sp>
        <p:nvSpPr>
          <p:cNvPr id="4" name="Date Placeholder 3"/>
          <p:cNvSpPr>
            <a:spLocks noGrp="1"/>
          </p:cNvSpPr>
          <p:nvPr>
            <p:ph type="dt" sz="half" idx="10"/>
          </p:nvPr>
        </p:nvSpPr>
        <p:spPr/>
        <p:txBody>
          <a:bodyPr/>
          <a:lstStyle/>
          <a:p>
            <a:fld id="{06EE14D5-2634-4A77-989F-59D1D32D892A}" type="datetimeFigureOut">
              <a:rPr lang="he-IL" smtClean="0"/>
              <a:t>כ"ו/שבט/תשפ"ד</a:t>
            </a:fld>
            <a:endParaRPr lang="he-IL" dirty="0"/>
          </a:p>
        </p:txBody>
      </p:sp>
      <p:sp>
        <p:nvSpPr>
          <p:cNvPr id="5" name="Footer Placeholder 4"/>
          <p:cNvSpPr>
            <a:spLocks noGrp="1"/>
          </p:cNvSpPr>
          <p:nvPr>
            <p:ph type="ftr" sz="quarter" idx="11"/>
          </p:nvPr>
        </p:nvSpPr>
        <p:spPr/>
        <p:txBody>
          <a:bodyPr/>
          <a:lstStyle/>
          <a:p>
            <a:endParaRPr lang="he-IL" dirty="0"/>
          </a:p>
        </p:txBody>
      </p:sp>
      <p:sp>
        <p:nvSpPr>
          <p:cNvPr id="6" name="Slide Number Placeholder 5"/>
          <p:cNvSpPr>
            <a:spLocks noGrp="1"/>
          </p:cNvSpPr>
          <p:nvPr>
            <p:ph type="sldNum" sz="quarter" idx="12"/>
          </p:nvPr>
        </p:nvSpPr>
        <p:spPr/>
        <p:txBody>
          <a:bodyPr/>
          <a:lstStyle/>
          <a:p>
            <a:fld id="{92B72060-16B7-4DBA-A7FD-48C1C4DFB4E4}" type="slidenum">
              <a:rPr lang="he-IL" smtClean="0"/>
              <a:t>‹#›</a:t>
            </a:fld>
            <a:endParaRPr lang="he-I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6EE14D5-2634-4A77-989F-59D1D32D892A}" type="datetimeFigureOut">
              <a:rPr lang="he-IL" smtClean="0"/>
              <a:t>כ"ו/שבט/תשפ"ד</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92B72060-16B7-4DBA-A7FD-48C1C4DFB4E4}" type="slidenum">
              <a:rPr lang="he-IL" smtClean="0"/>
              <a:t>‹#›</a:t>
            </a:fld>
            <a:endParaRPr lang="he-IL" dirty="0"/>
          </a:p>
        </p:txBody>
      </p:sp>
      <p:sp>
        <p:nvSpPr>
          <p:cNvPr id="8" name="Title 7"/>
          <p:cNvSpPr>
            <a:spLocks noGrp="1"/>
          </p:cNvSpPr>
          <p:nvPr>
            <p:ph type="title"/>
          </p:nvPr>
        </p:nvSpPr>
        <p:spPr/>
        <p:txBody>
          <a:bodyPr/>
          <a:lstStyle/>
          <a:p>
            <a:r>
              <a:rPr lang="he-IL"/>
              <a:t>לחץ כדי לערוך סגנון כותרת של תבנית בסיס</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לחץ כדי לערוך סגנונות טקסט של תבנית בסיס</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he-IL"/>
              <a:t>לחץ כדי לערוך סגנונות טקסט של תבנית בסיס</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06EE14D5-2634-4A77-989F-59D1D32D892A}" type="datetimeFigureOut">
              <a:rPr lang="he-IL" smtClean="0"/>
              <a:t>כ"ו/שבט/תשפ"ד</a:t>
            </a:fld>
            <a:endParaRPr lang="he-IL" dirty="0"/>
          </a:p>
        </p:txBody>
      </p:sp>
      <p:sp>
        <p:nvSpPr>
          <p:cNvPr id="8" name="Footer Placeholder 7"/>
          <p:cNvSpPr>
            <a:spLocks noGrp="1"/>
          </p:cNvSpPr>
          <p:nvPr>
            <p:ph type="ftr" sz="quarter" idx="11"/>
          </p:nvPr>
        </p:nvSpPr>
        <p:spPr/>
        <p:txBody>
          <a:bodyPr/>
          <a:lstStyle/>
          <a:p>
            <a:endParaRPr lang="he-IL" dirty="0"/>
          </a:p>
        </p:txBody>
      </p:sp>
      <p:sp>
        <p:nvSpPr>
          <p:cNvPr id="9" name="Slide Number Placeholder 8"/>
          <p:cNvSpPr>
            <a:spLocks noGrp="1"/>
          </p:cNvSpPr>
          <p:nvPr>
            <p:ph type="sldNum" sz="quarter" idx="12"/>
          </p:nvPr>
        </p:nvSpPr>
        <p:spPr/>
        <p:txBody>
          <a:bodyPr/>
          <a:lstStyle/>
          <a:p>
            <a:fld id="{92B72060-16B7-4DBA-A7FD-48C1C4DFB4E4}" type="slidenum">
              <a:rPr lang="he-IL" smtClean="0"/>
              <a:t>‹#›</a:t>
            </a:fld>
            <a:endParaRPr lang="he-IL" dirty="0"/>
          </a:p>
        </p:txBody>
      </p:sp>
      <p:sp>
        <p:nvSpPr>
          <p:cNvPr id="10" name="Title 9"/>
          <p:cNvSpPr>
            <a:spLocks noGrp="1"/>
          </p:cNvSpPr>
          <p:nvPr>
            <p:ph type="title"/>
          </p:nvPr>
        </p:nvSpPr>
        <p:spPr/>
        <p:txBody>
          <a:bodyPr/>
          <a:lstStyle/>
          <a:p>
            <a:r>
              <a:rPr lang="he-IL"/>
              <a:t>לחץ כדי לערוך סגנון כותרת של תבנית בסיס</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06EE14D5-2634-4A77-989F-59D1D32D892A}" type="datetimeFigureOut">
              <a:rPr lang="he-IL" smtClean="0"/>
              <a:t>כ"ו/שבט/תשפ"ד</a:t>
            </a:fld>
            <a:endParaRPr lang="he-IL" dirty="0"/>
          </a:p>
        </p:txBody>
      </p:sp>
      <p:sp>
        <p:nvSpPr>
          <p:cNvPr id="4" name="Footer Placeholder 3"/>
          <p:cNvSpPr>
            <a:spLocks noGrp="1"/>
          </p:cNvSpPr>
          <p:nvPr>
            <p:ph type="ftr" sz="quarter" idx="11"/>
          </p:nvPr>
        </p:nvSpPr>
        <p:spPr/>
        <p:txBody>
          <a:bodyPr/>
          <a:lstStyle/>
          <a:p>
            <a:endParaRPr lang="he-IL" dirty="0"/>
          </a:p>
        </p:txBody>
      </p:sp>
      <p:sp>
        <p:nvSpPr>
          <p:cNvPr id="5" name="Slide Number Placeholder 4"/>
          <p:cNvSpPr>
            <a:spLocks noGrp="1"/>
          </p:cNvSpPr>
          <p:nvPr>
            <p:ph type="sldNum" sz="quarter" idx="12"/>
          </p:nvPr>
        </p:nvSpPr>
        <p:spPr/>
        <p:txBody>
          <a:bodyPr/>
          <a:lstStyle/>
          <a:p>
            <a:fld id="{92B72060-16B7-4DBA-A7FD-48C1C4DFB4E4}" type="slidenum">
              <a:rPr lang="he-IL" smtClean="0"/>
              <a:t>‹#›</a:t>
            </a:fld>
            <a:endParaRPr lang="he-I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EE14D5-2634-4A77-989F-59D1D32D892A}" type="datetimeFigureOut">
              <a:rPr lang="he-IL" smtClean="0"/>
              <a:t>כ"ו/שבט/תשפ"ד</a:t>
            </a:fld>
            <a:endParaRPr lang="he-IL" dirty="0"/>
          </a:p>
        </p:txBody>
      </p:sp>
      <p:sp>
        <p:nvSpPr>
          <p:cNvPr id="3" name="Footer Placeholder 2"/>
          <p:cNvSpPr>
            <a:spLocks noGrp="1"/>
          </p:cNvSpPr>
          <p:nvPr>
            <p:ph type="ftr" sz="quarter" idx="11"/>
          </p:nvPr>
        </p:nvSpPr>
        <p:spPr/>
        <p:txBody>
          <a:bodyPr/>
          <a:lstStyle/>
          <a:p>
            <a:endParaRPr lang="he-IL" dirty="0"/>
          </a:p>
        </p:txBody>
      </p:sp>
      <p:sp>
        <p:nvSpPr>
          <p:cNvPr id="4" name="Slide Number Placeholder 3"/>
          <p:cNvSpPr>
            <a:spLocks noGrp="1"/>
          </p:cNvSpPr>
          <p:nvPr>
            <p:ph type="sldNum" sz="quarter" idx="12"/>
          </p:nvPr>
        </p:nvSpPr>
        <p:spPr/>
        <p:txBody>
          <a:bodyPr/>
          <a:lstStyle/>
          <a:p>
            <a:fld id="{92B72060-16B7-4DBA-A7FD-48C1C4DFB4E4}" type="slidenum">
              <a:rPr lang="he-IL" smtClean="0"/>
              <a:t>‹#›</a:t>
            </a:fld>
            <a:endParaRPr lang="he-I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06EE14D5-2634-4A77-989F-59D1D32D892A}" type="datetimeFigureOut">
              <a:rPr lang="he-IL" smtClean="0"/>
              <a:t>כ"ו/שבט/תשפ"ד</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92B72060-16B7-4DBA-A7FD-48C1C4DFB4E4}" type="slidenum">
              <a:rPr lang="he-IL" smtClean="0"/>
              <a:t>‹#›</a:t>
            </a:fld>
            <a:endParaRPr lang="he-I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dirty="0"/>
              <a:t>לחץ על הסמל כדי להוסיף תמונה</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לחץ כדי לערוך סגנונות טקסט של תבנית בסיס</a:t>
            </a:r>
          </a:p>
        </p:txBody>
      </p:sp>
      <p:sp>
        <p:nvSpPr>
          <p:cNvPr id="5" name="Date Placeholder 4"/>
          <p:cNvSpPr>
            <a:spLocks noGrp="1"/>
          </p:cNvSpPr>
          <p:nvPr>
            <p:ph type="dt" sz="half" idx="10"/>
          </p:nvPr>
        </p:nvSpPr>
        <p:spPr/>
        <p:txBody>
          <a:bodyPr/>
          <a:lstStyle/>
          <a:p>
            <a:fld id="{06EE14D5-2634-4A77-989F-59D1D32D892A}" type="datetimeFigureOut">
              <a:rPr lang="he-IL" smtClean="0"/>
              <a:t>כ"ו/שבט/תשפ"ד</a:t>
            </a:fld>
            <a:endParaRPr lang="he-IL" dirty="0"/>
          </a:p>
        </p:txBody>
      </p:sp>
      <p:sp>
        <p:nvSpPr>
          <p:cNvPr id="6" name="Footer Placeholder 5"/>
          <p:cNvSpPr>
            <a:spLocks noGrp="1"/>
          </p:cNvSpPr>
          <p:nvPr>
            <p:ph type="ftr" sz="quarter" idx="11"/>
          </p:nvPr>
        </p:nvSpPr>
        <p:spPr/>
        <p:txBody>
          <a:bodyPr/>
          <a:lstStyle/>
          <a:p>
            <a:endParaRPr lang="he-IL" dirty="0"/>
          </a:p>
        </p:txBody>
      </p:sp>
      <p:sp>
        <p:nvSpPr>
          <p:cNvPr id="7" name="Slide Number Placeholder 6"/>
          <p:cNvSpPr>
            <a:spLocks noGrp="1"/>
          </p:cNvSpPr>
          <p:nvPr>
            <p:ph type="sldNum" sz="quarter" idx="12"/>
          </p:nvPr>
        </p:nvSpPr>
        <p:spPr/>
        <p:txBody>
          <a:bodyPr/>
          <a:lstStyle/>
          <a:p>
            <a:fld id="{92B72060-16B7-4DBA-A7FD-48C1C4DFB4E4}" type="slidenum">
              <a:rPr lang="he-IL" smtClean="0"/>
              <a:t>‹#›</a:t>
            </a:fld>
            <a:endParaRPr lang="he-IL" dirty="0"/>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he-IL"/>
              <a:t>לחץ כדי לערוך סגנון כותרת של תבנית בסיס</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06EE14D5-2634-4A77-989F-59D1D32D892A}" type="datetimeFigureOut">
              <a:rPr lang="he-IL" smtClean="0"/>
              <a:t>כ"ו/שבט/תשפ"ד</a:t>
            </a:fld>
            <a:endParaRPr lang="he-IL" dirty="0"/>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he-IL" dirty="0"/>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92B72060-16B7-4DBA-A7FD-48C1C4DFB4E4}" type="slidenum">
              <a:rPr lang="he-IL" smtClean="0"/>
              <a:t>‹#›</a:t>
            </a:fld>
            <a:endParaRPr lang="he-IL"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320040" indent="-320040" algn="r" defTabSz="914400" rtl="1"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286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r" defTabSz="914400" rtl="1"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youtube.com/watch?v=syMniysoBDU&amp;feature=fvsr"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משנה 2"/>
          <p:cNvSpPr>
            <a:spLocks noGrp="1"/>
          </p:cNvSpPr>
          <p:nvPr>
            <p:ph type="subTitle" idx="1"/>
          </p:nvPr>
        </p:nvSpPr>
        <p:spPr>
          <a:xfrm>
            <a:off x="1187624" y="2204864"/>
            <a:ext cx="6400800" cy="1752600"/>
          </a:xfrm>
        </p:spPr>
        <p:txBody>
          <a:bodyPr>
            <a:normAutofit/>
          </a:bodyPr>
          <a:lstStyle/>
          <a:p>
            <a:pPr algn="ctr"/>
            <a:r>
              <a:rPr lang="he-IL" sz="4000" dirty="0">
                <a:solidFill>
                  <a:schemeClr val="tx1"/>
                </a:solidFill>
              </a:rPr>
              <a:t>אסטרונומיה הוא מדע העוסק בחקר החלל . </a:t>
            </a:r>
          </a:p>
        </p:txBody>
      </p:sp>
      <p:sp>
        <p:nvSpPr>
          <p:cNvPr id="2" name="כותרת 1"/>
          <p:cNvSpPr>
            <a:spLocks noGrp="1"/>
          </p:cNvSpPr>
          <p:nvPr>
            <p:ph type="ctrTitle"/>
          </p:nvPr>
        </p:nvSpPr>
        <p:spPr>
          <a:xfrm>
            <a:off x="1043608" y="260648"/>
            <a:ext cx="7772400" cy="1470025"/>
          </a:xfrm>
        </p:spPr>
        <p:txBody>
          <a:bodyPr/>
          <a:lstStyle/>
          <a:p>
            <a:pPr algn="ctr"/>
            <a:r>
              <a:rPr lang="he-IL" sz="8000" dirty="0">
                <a:solidFill>
                  <a:srgbClr val="C00000"/>
                </a:solidFill>
              </a:rPr>
              <a:t>אסטרונומיה</a:t>
            </a:r>
            <a:r>
              <a:rPr lang="he-IL" sz="4000" dirty="0">
                <a:solidFill>
                  <a:srgbClr val="C00000"/>
                </a:solidFill>
              </a:rPr>
              <a:t> </a:t>
            </a:r>
          </a:p>
        </p:txBody>
      </p:sp>
      <p:pic>
        <p:nvPicPr>
          <p:cNvPr id="1026" name="Picture 2" descr="C:\Users\ohayon\AppData\Local\Microsoft\Windows\Temporary Internet Files\Content.IE5\ZWVL8GW7\MC90025021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202851"/>
            <a:ext cx="2299580" cy="19977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57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0" y="188640"/>
            <a:ext cx="8957108" cy="830997"/>
          </a:xfrm>
          <a:prstGeom prst="rect">
            <a:avLst/>
          </a:prstGeom>
          <a:noFill/>
        </p:spPr>
        <p:txBody>
          <a:bodyPr wrap="square" lIns="91440" tIns="45720" rIns="91440" bIns="45720">
            <a:spAutoFit/>
          </a:bodyPr>
          <a:lstStyle/>
          <a:p>
            <a:pPr algn="ctr"/>
            <a:r>
              <a:rPr lang="he-IL"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כוכבי הלכת של מערכת השמש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196752"/>
            <a:ext cx="5447844" cy="5474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9832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305251" y="620487"/>
            <a:ext cx="7838749" cy="923330"/>
          </a:xfrm>
          <a:prstGeom prst="rect">
            <a:avLst/>
          </a:prstGeom>
          <a:noFill/>
        </p:spPr>
        <p:txBody>
          <a:bodyPr wrap="none" lIns="91440" tIns="45720" rIns="91440" bIns="45720">
            <a:spAutoFit/>
          </a:bodyPr>
          <a:lstStyle/>
          <a:p>
            <a:pPr algn="ctr"/>
            <a:r>
              <a:rPr lang="he-IL"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כוכב לכת חמה(</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MERCURY</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he-IL"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1187624" y="1772816"/>
            <a:ext cx="7344816" cy="4247317"/>
          </a:xfrm>
          <a:prstGeom prst="rect">
            <a:avLst/>
          </a:prstGeom>
          <a:noFill/>
        </p:spPr>
        <p:txBody>
          <a:bodyPr wrap="square" rtlCol="1">
            <a:spAutoFit/>
          </a:bodyPr>
          <a:lstStyle/>
          <a:p>
            <a:pPr>
              <a:lnSpc>
                <a:spcPct val="150000"/>
              </a:lnSpc>
            </a:pPr>
            <a:r>
              <a:rPr lang="he-IL" dirty="0"/>
              <a:t>הוא הקטן מבין כל כוכבי הלכת הפנימיים . הוא נמצא הכי קוב לשמש . הוא מקיף את השמש אבל מכיוון שמסלולו קטן מזה של כדור" הא זמן ההקפה שלו קטן מזה של כדור" הא והוא נמשך 88 יום. כוכב חמה דומה לירח של בדור הארץ ואין לו ירח משלו. כוכב חמה לא נוטה על צירו לכן לא הצפה עונות שנה . הוא מסתובב סביב צירו בצורה איטית , לוקח לו 58 ימים להשלים הקפה. הטמפ' בחמה גבוהה מאוד במשך היום 425 מעלות צלסיוס . ואילו בלילה היא יורדת ל-170 מעלות צלסיוס . </a:t>
            </a:r>
          </a:p>
          <a:p>
            <a:pPr>
              <a:lnSpc>
                <a:spcPct val="150000"/>
              </a:lnSpc>
            </a:pPr>
            <a:r>
              <a:rPr lang="he-IL" dirty="0"/>
              <a:t>לכוכב חמה אין אטמוספירה . פני השטח של חמה מראים מכתשים גדולים כתוצאה מפגיעה של מטאוריטים ואסטרואידים . בקטבים הרחוקים מהשמש  הטמפ' נמוכה ביום ובלילה .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6632"/>
            <a:ext cx="1656184"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8" y="5974094"/>
            <a:ext cx="8352928" cy="369332"/>
          </a:xfrm>
          <a:prstGeom prst="rect">
            <a:avLst/>
          </a:prstGeom>
          <a:noFill/>
        </p:spPr>
        <p:txBody>
          <a:bodyPr wrap="square" rtlCol="1">
            <a:spAutoFit/>
          </a:bodyPr>
          <a:lstStyle/>
          <a:p>
            <a:pPr algn="ctr"/>
            <a:r>
              <a:rPr lang="he-IL" b="1" dirty="0">
                <a:solidFill>
                  <a:srgbClr val="FF0000"/>
                </a:solidFill>
              </a:rPr>
              <a:t>לבצע שאלות לדיון בעמ' 298 ומשימה 15 בעמ' 298. </a:t>
            </a:r>
          </a:p>
        </p:txBody>
      </p:sp>
    </p:spTree>
    <p:extLst>
      <p:ext uri="{BB962C8B-B14F-4D97-AF65-F5344CB8AC3E}">
        <p14:creationId xmlns:p14="http://schemas.microsoft.com/office/powerpoint/2010/main" val="200513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051720" y="388167"/>
            <a:ext cx="6555000" cy="830997"/>
          </a:xfrm>
          <a:prstGeom prst="rect">
            <a:avLst/>
          </a:prstGeom>
        </p:spPr>
        <p:txBody>
          <a:bodyPr wrap="none">
            <a:spAutoFit/>
          </a:bodyPr>
          <a:lstStyle/>
          <a:p>
            <a:pPr algn="ctr"/>
            <a:r>
              <a:rPr lang="he-IL"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כוכב לכת נוגה(</a:t>
            </a:r>
            <a:r>
              <a:rPr lang="en-US"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Venus </a:t>
            </a:r>
            <a:r>
              <a:rPr lang="he-IL" sz="4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1199"/>
            <a:ext cx="1440160" cy="1440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187624" y="1412776"/>
            <a:ext cx="7704856" cy="4662815"/>
          </a:xfrm>
          <a:prstGeom prst="rect">
            <a:avLst/>
          </a:prstGeom>
          <a:noFill/>
        </p:spPr>
        <p:txBody>
          <a:bodyPr wrap="square" rtlCol="1">
            <a:spAutoFit/>
          </a:bodyPr>
          <a:lstStyle/>
          <a:p>
            <a:pPr>
              <a:lnSpc>
                <a:spcPct val="150000"/>
              </a:lnSpc>
            </a:pPr>
            <a:r>
              <a:rPr lang="he-IL" dirty="0"/>
              <a:t>נוגה דומה לכדור הארץ בגודלו ובכמות החומר לכן קראו לו בעבר התיאום של כדור "הא. לנוגה אין יריחים.  נוגה משלים הקפה סביב השמש ב-225 ימים של כדוד "הא . מסלול ההקפה של נוגה הוא כמעט מעגל מושלם. נוגה משלים סיבוב סביב צירו ב 243 ימים. לכן היום נמשך מעל שנה וכך גם הלילה . הסיבוב סביב צירו הפוך מזה של הקפתו את השמש . מסביב לנוגה יש שכבה עבה של עננים אדומים ( כ- 70 ק"מ ). </a:t>
            </a:r>
          </a:p>
          <a:p>
            <a:pPr>
              <a:lnSpc>
                <a:spcPct val="150000"/>
              </a:lnSpc>
            </a:pPr>
            <a:r>
              <a:rPr lang="he-IL" dirty="0"/>
              <a:t>פני השטח של נוגה חשוכים גם במהלך היום. יש בנוגה הרי געש רבים ומישורים ענקיים המכוסים בסלעי בזלת מה שמעניק לקרקע צבע שחור. </a:t>
            </a:r>
          </a:p>
          <a:p>
            <a:pPr>
              <a:lnSpc>
                <a:spcPct val="150000"/>
              </a:lnSpc>
            </a:pPr>
            <a:r>
              <a:rPr lang="he-IL" dirty="0"/>
              <a:t>אין מים על פני נוגה . </a:t>
            </a:r>
          </a:p>
          <a:p>
            <a:pPr>
              <a:lnSpc>
                <a:spcPct val="150000"/>
              </a:lnSpc>
            </a:pPr>
            <a:r>
              <a:rPr lang="he-IL" dirty="0"/>
              <a:t>אטמוספירה : היא מכילה 96% פחמן דו חמצני מעט חנקן . הפחמן הדו חמצני קולט חום לכן הטמפ' גבוהה מאוד 470 מעלות צלסיוס . . הטמפרטורה לא משתנה בגלל האטמוספירה העבה . אין מים אבל רואים שבעבר היו מים אך התאדו בגלל הטמפ' .   </a:t>
            </a:r>
          </a:p>
        </p:txBody>
      </p:sp>
      <p:sp>
        <p:nvSpPr>
          <p:cNvPr id="4" name="TextBox 3"/>
          <p:cNvSpPr txBox="1"/>
          <p:nvPr/>
        </p:nvSpPr>
        <p:spPr>
          <a:xfrm>
            <a:off x="1187624" y="6237312"/>
            <a:ext cx="7560840" cy="369332"/>
          </a:xfrm>
          <a:prstGeom prst="rect">
            <a:avLst/>
          </a:prstGeom>
          <a:noFill/>
        </p:spPr>
        <p:txBody>
          <a:bodyPr wrap="square" rtlCol="1">
            <a:spAutoFit/>
          </a:bodyPr>
          <a:lstStyle/>
          <a:p>
            <a:r>
              <a:rPr lang="he-IL" b="1" dirty="0">
                <a:solidFill>
                  <a:srgbClr val="FF0000"/>
                </a:solidFill>
              </a:rPr>
              <a:t>לבצע שאלות לדיון בכיתה בעמ' 301 , ומשימה 16 בעמ' 302 כשיעורי בית. </a:t>
            </a:r>
          </a:p>
        </p:txBody>
      </p:sp>
    </p:spTree>
    <p:extLst>
      <p:ext uri="{BB962C8B-B14F-4D97-AF65-F5344CB8AC3E}">
        <p14:creationId xmlns:p14="http://schemas.microsoft.com/office/powerpoint/2010/main" val="1133054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555776" y="271540"/>
            <a:ext cx="3627917" cy="923330"/>
          </a:xfrm>
          <a:prstGeom prst="rect">
            <a:avLst/>
          </a:prstGeom>
          <a:noFill/>
        </p:spPr>
        <p:txBody>
          <a:bodyPr wrap="none" lIns="91440" tIns="45720" rIns="91440" bIns="45720">
            <a:spAutoFit/>
          </a:bodyPr>
          <a:lstStyle/>
          <a:p>
            <a:pPr algn="ctr"/>
            <a:r>
              <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כדור הארץ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61705"/>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8264" y="161705"/>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179512" y="1700808"/>
            <a:ext cx="8640960" cy="4801314"/>
          </a:xfrm>
          <a:prstGeom prst="rect">
            <a:avLst/>
          </a:prstGeom>
          <a:noFill/>
        </p:spPr>
        <p:txBody>
          <a:bodyPr wrap="square" rtlCol="1">
            <a:spAutoFit/>
          </a:bodyPr>
          <a:lstStyle/>
          <a:p>
            <a:r>
              <a:rPr lang="he-IL" dirty="0" err="1"/>
              <a:t>כדור"הא</a:t>
            </a:r>
            <a:r>
              <a:rPr lang="he-IL" dirty="0"/>
              <a:t> נע סביב צירו  סיבוב זה אורך 24 שעות. מחזוריות זו יוצרת יום ולילה . אורך היום והלילה משתנה לאורך השנה . אורך היום והלילה תלויים בהקפה של </a:t>
            </a:r>
            <a:r>
              <a:rPr lang="he-IL" dirty="0" err="1"/>
              <a:t>כדור"הא</a:t>
            </a:r>
            <a:r>
              <a:rPr lang="he-IL" dirty="0"/>
              <a:t> סביב השמש . .</a:t>
            </a:r>
          </a:p>
          <a:p>
            <a:r>
              <a:rPr lang="he-IL" dirty="0"/>
              <a:t>הקפה של כדור הארץ סביב השמש אורכת שנה 365 ורבע יום. מסלול ההקפה אליפטי . נטייה של כדור הארץ על צירו קובע את עונות השנה כאשר הוא נוטה לכיוון השמש קיץ ואילו בכיוון ההפוך חורף. כאשר שני הקטבים פונים לשמש בצורה שווה אנחנו בעונות מעבר סתיו או אביב . </a:t>
            </a:r>
          </a:p>
          <a:p>
            <a:r>
              <a:rPr lang="he-IL" dirty="0"/>
              <a:t>(</a:t>
            </a:r>
            <a:r>
              <a:rPr lang="he-IL" b="1" dirty="0">
                <a:solidFill>
                  <a:srgbClr val="FF0000"/>
                </a:solidFill>
              </a:rPr>
              <a:t>תנועה של כדור הארץ, לבצע משימה 3 בעמ' 260</a:t>
            </a:r>
            <a:r>
              <a:rPr lang="he-IL" dirty="0"/>
              <a:t>)</a:t>
            </a:r>
          </a:p>
          <a:p>
            <a:r>
              <a:rPr lang="he-IL" dirty="0"/>
              <a:t>לכדור הארץ אטמוספירה עבה כ- 1000 ק"מ שמכילה את הגזים : 78% חנקן , 21 % חמצן , פחות מ1% ארגון , וכ- 0.04% פחמן דו חמצני . </a:t>
            </a:r>
          </a:p>
          <a:p>
            <a:r>
              <a:rPr lang="he-IL" dirty="0"/>
              <a:t>האטמוספירה מגינה על כדור ארץ מפני הקרינה של השמש ומפני מטאוריטים שנרפים בכניסתם אליה וגם שומרת על טמפ' קבועה . לכדור הארץ יש שכבת מים העוטפת אותו והיא מהווה מה שנקרא : הידרו-ספירה . שני שליש של כדור הארץ מכוסה במים. </a:t>
            </a:r>
          </a:p>
          <a:p>
            <a:r>
              <a:rPr lang="he-IL" dirty="0"/>
              <a:t>מה מאפשר קיומם של חיים על פני כדור הארץ?</a:t>
            </a:r>
          </a:p>
          <a:p>
            <a:r>
              <a:rPr lang="he-IL" dirty="0"/>
              <a:t>א. קיום של חמצן באטמוספירה </a:t>
            </a:r>
          </a:p>
          <a:p>
            <a:r>
              <a:rPr lang="he-IL" dirty="0"/>
              <a:t>ב. קיום מים נוזליים . </a:t>
            </a:r>
          </a:p>
          <a:p>
            <a:r>
              <a:rPr lang="he-IL" dirty="0"/>
              <a:t>ג. טמפרטורה נוחה. </a:t>
            </a:r>
          </a:p>
          <a:p>
            <a:r>
              <a:rPr lang="he-IL" dirty="0"/>
              <a:t>  </a:t>
            </a:r>
          </a:p>
          <a:p>
            <a:r>
              <a:rPr lang="he-IL" dirty="0"/>
              <a:t> </a:t>
            </a:r>
          </a:p>
        </p:txBody>
      </p:sp>
    </p:spTree>
    <p:extLst>
      <p:ext uri="{BB962C8B-B14F-4D97-AF65-F5344CB8AC3E}">
        <p14:creationId xmlns:p14="http://schemas.microsoft.com/office/powerpoint/2010/main" val="597123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131840" y="332656"/>
            <a:ext cx="2629577" cy="1323439"/>
          </a:xfrm>
          <a:prstGeom prst="rect">
            <a:avLst/>
          </a:prstGeom>
          <a:noFill/>
        </p:spPr>
        <p:txBody>
          <a:bodyPr wrap="square" lIns="91440" tIns="45720" rIns="91440" bIns="45720">
            <a:spAutoFit/>
          </a:bodyPr>
          <a:lstStyle/>
          <a:p>
            <a:pPr algn="ctr"/>
            <a:r>
              <a:rPr lang="he-IL" sz="8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הירח</a:t>
            </a:r>
            <a:r>
              <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p>
        </p:txBody>
      </p:sp>
      <p:sp>
        <p:nvSpPr>
          <p:cNvPr id="3" name="TextBox 2"/>
          <p:cNvSpPr txBox="1"/>
          <p:nvPr/>
        </p:nvSpPr>
        <p:spPr>
          <a:xfrm>
            <a:off x="611560" y="2780928"/>
            <a:ext cx="7992888" cy="3139321"/>
          </a:xfrm>
          <a:prstGeom prst="rect">
            <a:avLst/>
          </a:prstGeom>
          <a:noFill/>
        </p:spPr>
        <p:txBody>
          <a:bodyPr wrap="square" rtlCol="1">
            <a:spAutoFit/>
          </a:bodyPr>
          <a:lstStyle/>
          <a:p>
            <a:r>
              <a:rPr lang="he-IL" dirty="0"/>
              <a:t>לכדור הארץ ירח אחד . הירח מסתובב סביב כדור הארץ במהלך 27 ימים ו-8 שעות . הירח מסתובב גם סביב צירו . רואים תמיד צד אחד של הירח . הירח משלים הקפה סביב צירו גם ב27 ימים ו-8 שעות. </a:t>
            </a:r>
          </a:p>
          <a:p>
            <a:r>
              <a:rPr lang="he-IL" dirty="0"/>
              <a:t>מכדור הארץ נראה שצורת הירח משתנה במהלך החודש , הצורות השונות של הירח נקראות מופעי הירח , הזמן בין מופע ראשון לאחרון הוא 29 וחצי ימים והוא נקרא חודש ירח .על פני הירח אין מים , יש לירח אטמוספירה דלילה לכן נראה שכמעט אין לה אטמוספירה . בגלל מחסור זה נצפה על הירח מספר רב של מכתשים בגלל פגיעה של מטאוריטים ואסטרואידים. </a:t>
            </a:r>
          </a:p>
          <a:p>
            <a:r>
              <a:rPr lang="he-IL" dirty="0"/>
              <a:t>לירח מגיעה קרינה רבה מהשמש   ובאזורים מסוימים מגיעה הטמפ' ל 123 מעלות צלסיוס ובאזורים אחרים היא צונחת ל- 233 מעלות מתחת לאפס. </a:t>
            </a:r>
          </a:p>
          <a:p>
            <a:endParaRPr lang="he-I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16632"/>
            <a:ext cx="254317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617" y="116632"/>
            <a:ext cx="2843581"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1614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699792" y="501788"/>
            <a:ext cx="5158285" cy="923330"/>
          </a:xfrm>
          <a:prstGeom prst="rect">
            <a:avLst/>
          </a:prstGeom>
          <a:noFill/>
        </p:spPr>
        <p:txBody>
          <a:bodyPr wrap="square" lIns="91440" tIns="45720" rIns="91440" bIns="45720">
            <a:spAutoFit/>
          </a:bodyPr>
          <a:lstStyle/>
          <a:p>
            <a:pPr algn="ctr"/>
            <a:r>
              <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מאדים(</a:t>
            </a: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(MARS</a:t>
            </a:r>
            <a:endPar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639854" y="2276872"/>
            <a:ext cx="8208912" cy="3831818"/>
          </a:xfrm>
          <a:prstGeom prst="rect">
            <a:avLst/>
          </a:prstGeom>
          <a:noFill/>
        </p:spPr>
        <p:txBody>
          <a:bodyPr wrap="square" rtlCol="1">
            <a:spAutoFit/>
          </a:bodyPr>
          <a:lstStyle/>
          <a:p>
            <a:pPr>
              <a:lnSpc>
                <a:spcPct val="150000"/>
              </a:lnSpc>
            </a:pPr>
            <a:r>
              <a:rPr lang="he-IL" dirty="0"/>
              <a:t>מאדים הוא כוכב לכת קטן יותר מכדור הארץ . למאדים שני </a:t>
            </a:r>
            <a:r>
              <a:rPr lang="he-IL" dirty="0" err="1"/>
              <a:t>יריחים</a:t>
            </a:r>
            <a:r>
              <a:rPr lang="he-IL" dirty="0"/>
              <a:t> </a:t>
            </a:r>
            <a:r>
              <a:rPr lang="he-IL" dirty="0" err="1"/>
              <a:t>פובוס</a:t>
            </a:r>
            <a:r>
              <a:rPr lang="he-IL" dirty="0"/>
              <a:t> </a:t>
            </a:r>
            <a:r>
              <a:rPr lang="he-IL" dirty="0" err="1"/>
              <a:t>ודימוס</a:t>
            </a:r>
            <a:r>
              <a:rPr lang="he-IL" dirty="0"/>
              <a:t> . </a:t>
            </a:r>
          </a:p>
          <a:p>
            <a:pPr>
              <a:lnSpc>
                <a:spcPct val="150000"/>
              </a:lnSpc>
            </a:pPr>
            <a:r>
              <a:rPr lang="he-IL" dirty="0"/>
              <a:t>יש לה אטמוספירה דקה מזו של כדור הארץ וגם דלילה יותר . היא מכילה : 95% פחמן דו חמצני , 3% חנקן ומעט חמצן ואדי מים. </a:t>
            </a:r>
          </a:p>
          <a:p>
            <a:pPr>
              <a:lnSpc>
                <a:spcPct val="150000"/>
              </a:lnSpc>
            </a:pPr>
            <a:r>
              <a:rPr lang="he-IL" dirty="0"/>
              <a:t> הטמפ' במאדים נעה בין 35ל 125 מתחת ל 0 . </a:t>
            </a:r>
          </a:p>
          <a:p>
            <a:pPr>
              <a:lnSpc>
                <a:spcPct val="150000"/>
              </a:lnSpc>
            </a:pPr>
            <a:r>
              <a:rPr lang="he-IL" dirty="0"/>
              <a:t>הבדלי ם אלו גורמים לרוחות חזקות , לפעמים לסופות חול מה שגורם לשמים לקבל גוון אדום . </a:t>
            </a:r>
          </a:p>
          <a:p>
            <a:pPr>
              <a:lnSpc>
                <a:spcPct val="150000"/>
              </a:lnSpc>
            </a:pPr>
            <a:r>
              <a:rPr lang="he-IL" dirty="0"/>
              <a:t>מאדים משלים הקפה סביב צירו ב 24 שעות ו37 דקות , היממה שלו טיפה יותר ארוכה מזו של כדור הארץ . בקטבים יש קרח , יש הרי געש , הגבוה מבניהם מגיע ל 24 ק"מ פי 3 </a:t>
            </a:r>
            <a:r>
              <a:rPr lang="he-IL" dirty="0" err="1"/>
              <a:t>מהאוורסט</a:t>
            </a:r>
            <a:r>
              <a:rPr lang="he-IL" dirty="0"/>
              <a:t> .  יש במאדים מכתשי ענק .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8305"/>
            <a:ext cx="2088232"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9532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916915" y="93402"/>
            <a:ext cx="5371983" cy="923330"/>
          </a:xfrm>
          <a:prstGeom prst="rect">
            <a:avLst/>
          </a:prstGeom>
          <a:noFill/>
        </p:spPr>
        <p:txBody>
          <a:bodyPr wrap="none" lIns="91440" tIns="45720" rIns="91440" bIns="45720">
            <a:spAutoFit/>
          </a:bodyPr>
          <a:lstStyle/>
          <a:p>
            <a:pPr algn="ctr"/>
            <a:r>
              <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צדק (</a:t>
            </a: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JUPITER </a:t>
            </a:r>
            <a:r>
              <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374" y="4797152"/>
            <a:ext cx="1800200"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972040" y="908720"/>
            <a:ext cx="7992888" cy="6463308"/>
          </a:xfrm>
          <a:prstGeom prst="rect">
            <a:avLst/>
          </a:prstGeom>
          <a:noFill/>
        </p:spPr>
        <p:txBody>
          <a:bodyPr wrap="square" rtlCol="1">
            <a:spAutoFit/>
          </a:bodyPr>
          <a:lstStyle/>
          <a:p>
            <a:pPr>
              <a:lnSpc>
                <a:spcPct val="150000"/>
              </a:lnSpc>
            </a:pPr>
            <a:r>
              <a:rPr lang="he-IL" dirty="0"/>
              <a:t>צדק הוא כוכב לכת ענקי הגדול ביותר במערכת השמש . הוא דומה בהרכבו לשמש . מסביבו יותר מ- 60 </a:t>
            </a:r>
            <a:r>
              <a:rPr lang="he-IL" dirty="0" err="1"/>
              <a:t>יריחים</a:t>
            </a:r>
            <a:r>
              <a:rPr lang="he-IL" dirty="0"/>
              <a:t> בניהם גדולים מאוד ורק חלק קטנים .  </a:t>
            </a:r>
          </a:p>
          <a:p>
            <a:pPr>
              <a:lnSpc>
                <a:spcPct val="150000"/>
              </a:lnSpc>
            </a:pPr>
            <a:r>
              <a:rPr lang="he-IL" dirty="0"/>
              <a:t>סביב צדק ישנן טבעות הבנויות מחלקיקים קטנים וכנראה נוצרו כתוצאה מפגיעה של מטאוריטים </a:t>
            </a:r>
            <a:r>
              <a:rPr lang="he-IL" dirty="0" err="1"/>
              <a:t>ביריחים</a:t>
            </a:r>
            <a:r>
              <a:rPr lang="he-IL" dirty="0"/>
              <a:t> שלו.</a:t>
            </a:r>
          </a:p>
          <a:p>
            <a:pPr>
              <a:lnSpc>
                <a:spcPct val="150000"/>
              </a:lnSpc>
            </a:pPr>
            <a:r>
              <a:rPr lang="he-IL" dirty="0"/>
              <a:t>הקפה של צדק סביב צירו מהירה מאוד ולוקחת כ- 10 שעות . תנועתו סביב השמש איטית מאוד והוא משלים הקפה אחת ב- 12 שנים. </a:t>
            </a:r>
          </a:p>
          <a:p>
            <a:pPr>
              <a:lnSpc>
                <a:spcPct val="150000"/>
              </a:lnSpc>
            </a:pPr>
            <a:r>
              <a:rPr lang="he-IL" dirty="0"/>
              <a:t>לצדק אטמוספירה צפופה מאוד ועבה ( יותר מ- 100 ק"מ) . ככל שמתקרבים לצדק הטמפ' גבוהה יותר האוקיינוס שמתחת לאטמוספירה הוא מימן נוזלי בטמפ' גבוהה מאוד. האטמוספירה של צדק מכילה : 81.8% מימן ו- 14% הליום .</a:t>
            </a:r>
          </a:p>
          <a:p>
            <a:pPr>
              <a:lnSpc>
                <a:spcPct val="150000"/>
              </a:lnSpc>
            </a:pPr>
            <a:r>
              <a:rPr lang="he-IL" dirty="0" err="1"/>
              <a:t>היריחים</a:t>
            </a:r>
            <a:r>
              <a:rPr lang="he-IL" dirty="0"/>
              <a:t> של צדק בנויים מסלעים .</a:t>
            </a:r>
          </a:p>
          <a:p>
            <a:pPr>
              <a:lnSpc>
                <a:spcPct val="150000"/>
              </a:lnSpc>
            </a:pPr>
            <a:r>
              <a:rPr lang="he-IL" dirty="0"/>
              <a:t>אירופה: ירח הבנוי בעיקר מסלעים ומקרום עבה של קרח  </a:t>
            </a:r>
          </a:p>
          <a:p>
            <a:pPr>
              <a:lnSpc>
                <a:spcPct val="150000"/>
              </a:lnSpc>
            </a:pPr>
            <a:r>
              <a:rPr lang="he-IL" dirty="0" err="1"/>
              <a:t>גאנימד</a:t>
            </a:r>
            <a:r>
              <a:rPr lang="he-IL" dirty="0"/>
              <a:t>: הוא הירח הגדול ביותר ועל פניו יש מים.  </a:t>
            </a:r>
          </a:p>
          <a:p>
            <a:pPr>
              <a:lnSpc>
                <a:spcPct val="150000"/>
              </a:lnSpc>
            </a:pPr>
            <a:r>
              <a:rPr lang="he-IL" dirty="0" err="1"/>
              <a:t>קליפסו</a:t>
            </a:r>
            <a:r>
              <a:rPr lang="he-IL" dirty="0"/>
              <a:t> : בנוי מסלעים וקרח. </a:t>
            </a:r>
          </a:p>
          <a:p>
            <a:pPr>
              <a:lnSpc>
                <a:spcPct val="150000"/>
              </a:lnSpc>
            </a:pPr>
            <a:r>
              <a:rPr lang="he-IL" dirty="0" err="1"/>
              <a:t>איו</a:t>
            </a:r>
            <a:r>
              <a:rPr lang="he-IL" dirty="0"/>
              <a:t>  : בנוי מסלעים ועל פניו הרי געש רבים. </a:t>
            </a:r>
          </a:p>
          <a:p>
            <a:r>
              <a:rPr lang="he-IL" dirty="0"/>
              <a:t> </a:t>
            </a:r>
          </a:p>
          <a:p>
            <a:endParaRPr lang="he-IL" dirty="0"/>
          </a:p>
        </p:txBody>
      </p:sp>
    </p:spTree>
    <p:extLst>
      <p:ext uri="{BB962C8B-B14F-4D97-AF65-F5344CB8AC3E}">
        <p14:creationId xmlns:p14="http://schemas.microsoft.com/office/powerpoint/2010/main" val="855066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771800" y="120375"/>
            <a:ext cx="5731184" cy="923330"/>
          </a:xfrm>
          <a:prstGeom prst="rect">
            <a:avLst/>
          </a:prstGeom>
          <a:noFill/>
        </p:spPr>
        <p:txBody>
          <a:bodyPr wrap="none" lIns="91440" tIns="45720" rIns="91440" bIns="45720">
            <a:spAutoFit/>
          </a:bodyPr>
          <a:lstStyle/>
          <a:p>
            <a:pPr algn="ctr"/>
            <a:r>
              <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שבתאי (</a:t>
            </a: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SATURN</a:t>
            </a:r>
            <a:r>
              <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p>
        </p:txBody>
      </p:sp>
      <p:sp>
        <p:nvSpPr>
          <p:cNvPr id="3" name="TextBox 2"/>
          <p:cNvSpPr txBox="1"/>
          <p:nvPr/>
        </p:nvSpPr>
        <p:spPr>
          <a:xfrm>
            <a:off x="179512" y="1268760"/>
            <a:ext cx="8568952" cy="5447773"/>
          </a:xfrm>
          <a:prstGeom prst="rect">
            <a:avLst/>
          </a:prstGeom>
          <a:noFill/>
        </p:spPr>
        <p:txBody>
          <a:bodyPr wrap="square" rtlCol="1">
            <a:spAutoFit/>
          </a:bodyPr>
          <a:lstStyle/>
          <a:p>
            <a:pPr>
              <a:lnSpc>
                <a:spcPct val="150000"/>
              </a:lnSpc>
            </a:pPr>
            <a:r>
              <a:rPr lang="he-IL" dirty="0"/>
              <a:t>הוא מורכב בעיקר ממימן והליום ויש לו ליבה מוצקה . לשבתאי יותר מ- 60 </a:t>
            </a:r>
            <a:r>
              <a:rPr lang="he-IL" dirty="0" err="1"/>
              <a:t>יריחים</a:t>
            </a:r>
            <a:r>
              <a:rPr lang="he-IL" dirty="0"/>
              <a:t> וטבעות נוצצות ענקיות . </a:t>
            </a:r>
          </a:p>
          <a:p>
            <a:pPr>
              <a:lnSpc>
                <a:spcPct val="150000"/>
              </a:lnSpc>
            </a:pPr>
            <a:r>
              <a:rPr lang="he-IL" dirty="0"/>
              <a:t>שבתאי מסתובב סביב צירו ב- 10 שעות ו-40 דקות. מסלול ההקפה של שבתאי סביב השמש הוא אליפטי והוא משדלים הקפה ב29.5 שנים. שבתאי הוא כוכב קל מאוד למרות גודלו .</a:t>
            </a:r>
          </a:p>
          <a:p>
            <a:pPr>
              <a:lnSpc>
                <a:spcPct val="150000"/>
              </a:lnSpc>
            </a:pPr>
            <a:r>
              <a:rPr lang="he-IL" dirty="0"/>
              <a:t>לשבתאי אטמוספירה עבה מאוד ומתחתיה יש אוקיינוס של מימן מבעבע .</a:t>
            </a:r>
          </a:p>
          <a:p>
            <a:pPr>
              <a:lnSpc>
                <a:spcPct val="150000"/>
              </a:lnSpc>
            </a:pPr>
            <a:r>
              <a:rPr lang="he-IL" dirty="0"/>
              <a:t>הטבעות סביב שבתאי רחבות אך דקות מאוד , קוטרן של הטבעות כ- 120,000 ק"מ . בטבעות של שבתאי נעים חלקיקי קרח ואבנים קטנות מאוד לצד גופים גדולים המגיעים לכמה מטרים. הגופים הגדולים נעים במסלולים קבועים סביב שבתאי כמו </a:t>
            </a:r>
            <a:r>
              <a:rPr lang="he-IL" dirty="0" err="1"/>
              <a:t>יריחים</a:t>
            </a:r>
            <a:r>
              <a:rPr lang="he-IL" dirty="0"/>
              <a:t>. </a:t>
            </a:r>
          </a:p>
          <a:p>
            <a:pPr>
              <a:lnSpc>
                <a:spcPct val="150000"/>
              </a:lnSpc>
            </a:pPr>
            <a:r>
              <a:rPr lang="he-IL" dirty="0"/>
              <a:t>לשבתאי יותר מ-60 </a:t>
            </a:r>
            <a:r>
              <a:rPr lang="he-IL" dirty="0" err="1"/>
              <a:t>יריחים</a:t>
            </a:r>
            <a:r>
              <a:rPr lang="he-IL" dirty="0"/>
              <a:t> הבנויים מסלעים שעטופים מקרח וקוטרם נע בין 20ל-5000 ק"מ . </a:t>
            </a:r>
          </a:p>
          <a:p>
            <a:pPr>
              <a:lnSpc>
                <a:spcPct val="150000"/>
              </a:lnSpc>
            </a:pPr>
            <a:r>
              <a:rPr lang="he-IL" dirty="0"/>
              <a:t>על </a:t>
            </a:r>
            <a:r>
              <a:rPr lang="he-IL" dirty="0" err="1"/>
              <a:t>היריחים</a:t>
            </a:r>
            <a:r>
              <a:rPr lang="he-IL" dirty="0"/>
              <a:t> רבים יש מכתשים וחריצים המעידים על התנגשויות עם גופים אחרים. </a:t>
            </a:r>
          </a:p>
          <a:p>
            <a:pPr>
              <a:lnSpc>
                <a:spcPct val="150000"/>
              </a:lnSpc>
            </a:pPr>
            <a:r>
              <a:rPr lang="he-IL" dirty="0"/>
              <a:t>הירח הגדול ביותר של שבתאי הוא </a:t>
            </a:r>
            <a:r>
              <a:rPr lang="he-IL" dirty="0" err="1"/>
              <a:t>טיטאן</a:t>
            </a:r>
            <a:r>
              <a:rPr lang="he-IL" dirty="0"/>
              <a:t> , הוא גדול מכוכב חמה , יש לו אטמוספירה עבה בצבע כתום שלא מאפשרת לראות את פניו. באטמוספירה יש בעיקר חנקן , מתאן וגזים נוספים. יש אוקיינוס שמכסה את שטח פניו. </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344" y="49560"/>
            <a:ext cx="238125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37837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843808" y="260648"/>
            <a:ext cx="5747087" cy="923330"/>
          </a:xfrm>
          <a:prstGeom prst="rect">
            <a:avLst/>
          </a:prstGeom>
          <a:noFill/>
        </p:spPr>
        <p:txBody>
          <a:bodyPr wrap="none" lIns="91440" tIns="45720" rIns="91440" bIns="45720">
            <a:spAutoFit/>
          </a:bodyPr>
          <a:lstStyle/>
          <a:p>
            <a:pPr algn="ctr"/>
            <a:r>
              <a:rPr lang="he-IL"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אורנוס (</a:t>
            </a: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URANUS</a:t>
            </a:r>
            <a:r>
              <a:rPr lang="he-IL"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endPar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
        <p:nvSpPr>
          <p:cNvPr id="3" name="TextBox 2"/>
          <p:cNvSpPr txBox="1"/>
          <p:nvPr/>
        </p:nvSpPr>
        <p:spPr>
          <a:xfrm>
            <a:off x="179512" y="1556792"/>
            <a:ext cx="8352928" cy="2031325"/>
          </a:xfrm>
          <a:prstGeom prst="rect">
            <a:avLst/>
          </a:prstGeom>
          <a:noFill/>
        </p:spPr>
        <p:txBody>
          <a:bodyPr wrap="square" rtlCol="1">
            <a:spAutoFit/>
          </a:bodyPr>
          <a:lstStyle/>
          <a:p>
            <a:r>
              <a:rPr lang="he-IL" dirty="0"/>
              <a:t>אורנוס הוא כדור של גז עם ליבה של סלעים וקרח . הליבה עטופה במים נוזלים וקרח </a:t>
            </a:r>
            <a:r>
              <a:rPr lang="he-IL" dirty="0" err="1"/>
              <a:t>במתאן</a:t>
            </a:r>
            <a:r>
              <a:rPr lang="he-IL" dirty="0"/>
              <a:t> ואמוניה . לאורנוס אטמוספירה עבה של כ- 9000 ק"מ , המכילה מימן הליום ומעט מתאן . רוחב כל טבעת סביב אורנוס נעה בין 1 עד 10 ק"מ , עובי כמה מהן עשרות מטרים. לאורנוס 11 טבעות צרות ובניהן אבק . </a:t>
            </a:r>
          </a:p>
          <a:p>
            <a:r>
              <a:rPr lang="he-IL" dirty="0"/>
              <a:t>אורנוס נוטה מאוד על צירו עד שנראה שוכב על צירו. הוא מקיף את השמש ב- 84 שנים. </a:t>
            </a:r>
          </a:p>
          <a:p>
            <a:r>
              <a:rPr lang="he-IL" dirty="0"/>
              <a:t>הטמפ' על פני אורנוס נמוכה מאוד כ- 200 מעלות צלסיוס מתחת לאפס. </a:t>
            </a:r>
          </a:p>
          <a:p>
            <a:endParaRPr lang="he-IL" dirty="0"/>
          </a:p>
        </p:txBody>
      </p:sp>
      <p:sp>
        <p:nvSpPr>
          <p:cNvPr id="4" name="מלבן 3"/>
          <p:cNvSpPr/>
          <p:nvPr/>
        </p:nvSpPr>
        <p:spPr>
          <a:xfrm>
            <a:off x="2555776" y="3427357"/>
            <a:ext cx="5886548" cy="923330"/>
          </a:xfrm>
          <a:prstGeom prst="rect">
            <a:avLst/>
          </a:prstGeom>
          <a:noFill/>
        </p:spPr>
        <p:txBody>
          <a:bodyPr wrap="none" lIns="91440" tIns="45720" rIns="91440" bIns="45720">
            <a:spAutoFit/>
          </a:bodyPr>
          <a:lstStyle/>
          <a:p>
            <a:pPr algn="ctr"/>
            <a:r>
              <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נפטון ( </a:t>
            </a:r>
            <a:r>
              <a:rPr lang="en-US"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NEPTUNE</a:t>
            </a:r>
            <a:r>
              <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p>
        </p:txBody>
      </p:sp>
      <p:sp>
        <p:nvSpPr>
          <p:cNvPr id="5" name="TextBox 4"/>
          <p:cNvSpPr txBox="1"/>
          <p:nvPr/>
        </p:nvSpPr>
        <p:spPr>
          <a:xfrm>
            <a:off x="1187624" y="4350687"/>
            <a:ext cx="7344816" cy="1754326"/>
          </a:xfrm>
          <a:prstGeom prst="rect">
            <a:avLst/>
          </a:prstGeom>
          <a:noFill/>
        </p:spPr>
        <p:txBody>
          <a:bodyPr wrap="square" rtlCol="1">
            <a:spAutoFit/>
          </a:bodyPr>
          <a:lstStyle/>
          <a:p>
            <a:r>
              <a:rPr lang="he-IL" dirty="0"/>
              <a:t>כוכב לכת נפטון יש צבע כחול ירוק . יש לו ליבה מוצקה וסביבה נוזלים המורכבים ממים , מתאן ואמוניה . </a:t>
            </a:r>
          </a:p>
          <a:p>
            <a:r>
              <a:rPr lang="he-IL" dirty="0"/>
              <a:t>מסביב לנפטון 17 </a:t>
            </a:r>
            <a:r>
              <a:rPr lang="he-IL" dirty="0" err="1"/>
              <a:t>יריחים</a:t>
            </a:r>
            <a:r>
              <a:rPr lang="he-IL" dirty="0"/>
              <a:t> , הקטן מבניהם טריטון בעל אטמוספירה המכילה חנקן. </a:t>
            </a:r>
          </a:p>
          <a:p>
            <a:r>
              <a:rPr lang="he-IL" dirty="0"/>
              <a:t>הקפה של נפטון של השמש ב 165 שנה . </a:t>
            </a:r>
          </a:p>
          <a:p>
            <a:endParaRPr lang="he-IL"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26350"/>
            <a:ext cx="1406649" cy="142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120" y="3208952"/>
            <a:ext cx="119062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331640" y="5643349"/>
            <a:ext cx="6696744" cy="369332"/>
          </a:xfrm>
          <a:prstGeom prst="rect">
            <a:avLst/>
          </a:prstGeom>
          <a:noFill/>
        </p:spPr>
        <p:txBody>
          <a:bodyPr wrap="square" rtlCol="1">
            <a:spAutoFit/>
          </a:bodyPr>
          <a:lstStyle/>
          <a:p>
            <a:r>
              <a:rPr lang="he-IL" b="1" dirty="0">
                <a:solidFill>
                  <a:srgbClr val="FF0000"/>
                </a:solidFill>
              </a:rPr>
              <a:t>לבצע משימה 21,22 בעמ' 317 . </a:t>
            </a:r>
          </a:p>
        </p:txBody>
      </p:sp>
    </p:spTree>
    <p:extLst>
      <p:ext uri="{BB962C8B-B14F-4D97-AF65-F5344CB8AC3E}">
        <p14:creationId xmlns:p14="http://schemas.microsoft.com/office/powerpoint/2010/main" val="146560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043608" y="332656"/>
            <a:ext cx="6529352" cy="923330"/>
          </a:xfrm>
          <a:prstGeom prst="rect">
            <a:avLst/>
          </a:prstGeom>
          <a:noFill/>
        </p:spPr>
        <p:txBody>
          <a:bodyPr wrap="none" lIns="91440" tIns="45720" rIns="91440" bIns="45720">
            <a:spAutoFit/>
          </a:bodyPr>
          <a:lstStyle/>
          <a:p>
            <a:pPr algn="ctr"/>
            <a:r>
              <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אמצעים לחקר החלל </a:t>
            </a:r>
          </a:p>
        </p:txBody>
      </p:sp>
      <p:sp>
        <p:nvSpPr>
          <p:cNvPr id="4" name="TextBox 3"/>
          <p:cNvSpPr txBox="1"/>
          <p:nvPr/>
        </p:nvSpPr>
        <p:spPr>
          <a:xfrm>
            <a:off x="107504" y="1484784"/>
            <a:ext cx="8856984" cy="3816429"/>
          </a:xfrm>
          <a:prstGeom prst="rect">
            <a:avLst/>
          </a:prstGeom>
          <a:noFill/>
        </p:spPr>
        <p:txBody>
          <a:bodyPr wrap="square" rtlCol="1">
            <a:spAutoFit/>
          </a:bodyPr>
          <a:lstStyle/>
          <a:p>
            <a:r>
              <a:rPr lang="he-IL" sz="2000" b="1" dirty="0">
                <a:solidFill>
                  <a:srgbClr val="FF0000"/>
                </a:solidFill>
              </a:rPr>
              <a:t>טלסקופ אור </a:t>
            </a:r>
            <a:r>
              <a:rPr lang="he-IL" dirty="0"/>
              <a:t>: זהו מכשיר שיש בו עדשות ומראות הקולטות את קרני האור המגיעות מעצמים בחלל . הוא יוצר מהדמויות בחלל , דמות גדולה יותר וברורה יותר . ככל שהעדשה גדולה יותר מקבלים דמות גדולה יותר וברורה יותר .</a:t>
            </a:r>
          </a:p>
          <a:p>
            <a:endParaRPr lang="he-IL" dirty="0"/>
          </a:p>
          <a:p>
            <a:r>
              <a:rPr lang="he-IL" sz="2000" b="1" dirty="0">
                <a:solidFill>
                  <a:srgbClr val="FF0000"/>
                </a:solidFill>
              </a:rPr>
              <a:t>מצפה כוכבים </a:t>
            </a:r>
            <a:r>
              <a:rPr lang="he-IL" dirty="0"/>
              <a:t>:  אלו מבנים בהם ישנם טלסקופים ענקיים . למבנה יש גג עם צורה של כיפה שנפתח וכך ניתן לצפות בכוכבים באמצעות טלסקופי ענק. </a:t>
            </a:r>
          </a:p>
          <a:p>
            <a:endParaRPr lang="he-IL" dirty="0"/>
          </a:p>
          <a:p>
            <a:r>
              <a:rPr lang="he-IL" sz="2000" b="1" dirty="0">
                <a:solidFill>
                  <a:srgbClr val="FF0000"/>
                </a:solidFill>
              </a:rPr>
              <a:t>טלסקופ חלל : </a:t>
            </a:r>
            <a:r>
              <a:rPr lang="he-IL" dirty="0"/>
              <a:t>זהו מצפה כוכבים המרחף בחלל , יתרונו שהוא מקבל אור לפני שעבר דרך האטמוספירה שמעוותת את הצורה של הכוכבים. הוא מקבל תמונה ברורה יותר כל ימות השנה לא תלוי במזג האוויר . </a:t>
            </a:r>
          </a:p>
          <a:p>
            <a:endParaRPr lang="he-IL" dirty="0"/>
          </a:p>
          <a:p>
            <a:r>
              <a:rPr lang="he-IL" sz="2000" b="1" dirty="0">
                <a:solidFill>
                  <a:srgbClr val="FF0000"/>
                </a:solidFill>
              </a:rPr>
              <a:t>רדיו טלסקופ </a:t>
            </a:r>
            <a:r>
              <a:rPr lang="he-IL" dirty="0"/>
              <a:t>: הוא מתקן הצופה בעצמים המצויים בחלל באמצעות קרינת רדיו ( קרינה אלקטרומגנטית )הוא קולט קרני רדיו וכך מתקבלת מידע על עצמים בחלל </a:t>
            </a:r>
          </a:p>
        </p:txBody>
      </p:sp>
    </p:spTree>
    <p:extLst>
      <p:ext uri="{BB962C8B-B14F-4D97-AF65-F5344CB8AC3E}">
        <p14:creationId xmlns:p14="http://schemas.microsoft.com/office/powerpoint/2010/main" val="1157564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529102" y="188640"/>
            <a:ext cx="5723042" cy="923330"/>
          </a:xfrm>
          <a:prstGeom prst="rect">
            <a:avLst/>
          </a:prstGeom>
          <a:noFill/>
        </p:spPr>
        <p:txBody>
          <a:bodyPr wrap="none" lIns="91440" tIns="45720" rIns="91440" bIns="45720">
            <a:spAutoFit/>
          </a:bodyPr>
          <a:lstStyle/>
          <a:p>
            <a:pPr algn="ctr"/>
            <a:r>
              <a:rPr lang="he-IL"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גלקסיה מה היא  ? </a:t>
            </a:r>
          </a:p>
        </p:txBody>
      </p:sp>
      <p:sp>
        <p:nvSpPr>
          <p:cNvPr id="3" name="TextBox 2"/>
          <p:cNvSpPr txBox="1"/>
          <p:nvPr/>
        </p:nvSpPr>
        <p:spPr>
          <a:xfrm>
            <a:off x="52395" y="1212940"/>
            <a:ext cx="8676456" cy="1569660"/>
          </a:xfrm>
          <a:prstGeom prst="rect">
            <a:avLst/>
          </a:prstGeom>
          <a:noFill/>
        </p:spPr>
        <p:txBody>
          <a:bodyPr wrap="square" rtlCol="1">
            <a:spAutoFit/>
          </a:bodyPr>
          <a:lstStyle/>
          <a:p>
            <a:r>
              <a:rPr lang="he-IL" sz="3200" dirty="0"/>
              <a:t>אם מסתכלים בשמים נראה שהכוכבים מרוכזים במקומות מסוימים ויוצרים צבע לבן לכן הם נקראים גלקסיה . </a:t>
            </a:r>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2780928"/>
            <a:ext cx="2143125"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3529" y="5157192"/>
            <a:ext cx="8405322" cy="1384995"/>
          </a:xfrm>
          <a:prstGeom prst="rect">
            <a:avLst/>
          </a:prstGeom>
          <a:noFill/>
        </p:spPr>
        <p:txBody>
          <a:bodyPr wrap="square" rtlCol="1">
            <a:spAutoFit/>
          </a:bodyPr>
          <a:lstStyle/>
          <a:p>
            <a:r>
              <a:rPr lang="he-IL" sz="2800" b="1" dirty="0">
                <a:solidFill>
                  <a:srgbClr val="FF0000"/>
                </a:solidFill>
              </a:rPr>
              <a:t>מספר הגלקסיות ביקום גדול מאוד וכל גלקסיה מורכבת ממספר רב של כוכבים .בין הכוכבים יש גזים ואבק שממלאים את החללים בין הכוכבים . </a:t>
            </a:r>
          </a:p>
        </p:txBody>
      </p:sp>
    </p:spTree>
    <p:extLst>
      <p:ext uri="{BB962C8B-B14F-4D97-AF65-F5344CB8AC3E}">
        <p14:creationId xmlns:p14="http://schemas.microsoft.com/office/powerpoint/2010/main" val="37855240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931031" y="116632"/>
            <a:ext cx="5270995" cy="1569660"/>
          </a:xfrm>
          <a:prstGeom prst="rect">
            <a:avLst/>
          </a:prstGeom>
          <a:noFill/>
        </p:spPr>
        <p:txBody>
          <a:bodyPr wrap="none" lIns="91440" tIns="45720" rIns="91440" bIns="45720">
            <a:spAutoFit/>
          </a:bodyPr>
          <a:lstStyle/>
          <a:p>
            <a:pPr algn="ctr"/>
            <a:r>
              <a:rPr lang="he-IL"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כלי רכב המשמשים</a:t>
            </a:r>
          </a:p>
          <a:p>
            <a:pPr algn="ctr"/>
            <a:r>
              <a:rPr lang="he-IL" sz="48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לחקר היקום </a:t>
            </a:r>
          </a:p>
        </p:txBody>
      </p:sp>
      <p:sp>
        <p:nvSpPr>
          <p:cNvPr id="3" name="TextBox 2"/>
          <p:cNvSpPr txBox="1"/>
          <p:nvPr/>
        </p:nvSpPr>
        <p:spPr>
          <a:xfrm>
            <a:off x="827584" y="1686292"/>
            <a:ext cx="8208912" cy="5509200"/>
          </a:xfrm>
          <a:prstGeom prst="rect">
            <a:avLst/>
          </a:prstGeom>
          <a:noFill/>
        </p:spPr>
        <p:txBody>
          <a:bodyPr wrap="square" rtlCol="1">
            <a:spAutoFit/>
          </a:bodyPr>
          <a:lstStyle/>
          <a:p>
            <a:r>
              <a:rPr lang="he-IL" sz="2400" b="1" dirty="0">
                <a:solidFill>
                  <a:srgbClr val="FF0000"/>
                </a:solidFill>
              </a:rPr>
              <a:t>טילים</a:t>
            </a:r>
            <a:r>
              <a:rPr lang="he-IL" dirty="0"/>
              <a:t> : הם מאפשרים להביא לחלל </a:t>
            </a:r>
            <a:r>
              <a:rPr lang="he-IL" dirty="0" err="1"/>
              <a:t>לווינים</a:t>
            </a:r>
            <a:r>
              <a:rPr lang="he-IL" dirty="0"/>
              <a:t> או כלי רכב חלליים בעזרת חומרי הדלק המיוחדים שיש להם.</a:t>
            </a:r>
          </a:p>
          <a:p>
            <a:r>
              <a:rPr lang="he-IL" dirty="0"/>
              <a:t> </a:t>
            </a:r>
          </a:p>
          <a:p>
            <a:r>
              <a:rPr lang="he-IL" sz="2000" b="1" dirty="0">
                <a:solidFill>
                  <a:srgbClr val="FF0000"/>
                </a:solidFill>
              </a:rPr>
              <a:t>חלליות</a:t>
            </a:r>
            <a:r>
              <a:rPr lang="he-IL" dirty="0"/>
              <a:t>: </a:t>
            </a:r>
          </a:p>
          <a:p>
            <a:r>
              <a:rPr lang="he-IL" dirty="0"/>
              <a:t>הם כלי רכב הנושאים לחלל ציוד ובני אדם. </a:t>
            </a:r>
          </a:p>
          <a:p>
            <a:pPr marL="285750" indent="-285750">
              <a:buFont typeface="Arial" pitchFamily="34" charset="0"/>
              <a:buChar char="•"/>
            </a:pPr>
            <a:r>
              <a:rPr lang="he-IL" sz="2000" b="1" dirty="0" err="1">
                <a:solidFill>
                  <a:srgbClr val="FF0000"/>
                </a:solidFill>
              </a:rPr>
              <a:t>לווינים</a:t>
            </a:r>
            <a:r>
              <a:rPr lang="he-IL" dirty="0"/>
              <a:t> הנעים במסלול קבוע סביב כדור הארץ. </a:t>
            </a:r>
          </a:p>
          <a:p>
            <a:r>
              <a:rPr lang="he-IL" dirty="0" err="1"/>
              <a:t>לווין</a:t>
            </a:r>
            <a:r>
              <a:rPr lang="he-IL" dirty="0"/>
              <a:t> הוא גוף הנע סביב עצם אחר . האדם שיגר סביב </a:t>
            </a:r>
            <a:r>
              <a:rPr lang="he-IL" dirty="0" err="1"/>
              <a:t>כדור"הא</a:t>
            </a:r>
            <a:r>
              <a:rPr lang="he-IL" dirty="0"/>
              <a:t> </a:t>
            </a:r>
            <a:r>
              <a:rPr lang="he-IL" dirty="0" err="1"/>
              <a:t>לווינים</a:t>
            </a:r>
            <a:r>
              <a:rPr lang="he-IL" dirty="0"/>
              <a:t> מכל מנה סוגים:</a:t>
            </a:r>
          </a:p>
          <a:p>
            <a:r>
              <a:rPr lang="he-IL" b="1" dirty="0" err="1"/>
              <a:t>לווני</a:t>
            </a:r>
            <a:r>
              <a:rPr lang="he-IL" b="1" dirty="0"/>
              <a:t> תקשורת </a:t>
            </a:r>
            <a:r>
              <a:rPr lang="he-IL" dirty="0"/>
              <a:t>שמאפשרים לשדר תכניות רדיו וטלוויזיה לכל העולם ולעביר שיחות טלפון בכל מקום בעולם. </a:t>
            </a:r>
          </a:p>
          <a:p>
            <a:r>
              <a:rPr lang="he-IL" b="1" dirty="0" err="1"/>
              <a:t>לווינים</a:t>
            </a:r>
            <a:r>
              <a:rPr lang="he-IL" b="1" dirty="0"/>
              <a:t> לאיסוף מידע </a:t>
            </a:r>
            <a:r>
              <a:rPr lang="he-IL" dirty="0"/>
              <a:t>( משאבי טבע , סוגי קרקע , גידולים חקלאיים , כמויות מזהמים באוויר , שינויי טמפרטורה של מי האוקיינוסים ) .</a:t>
            </a:r>
          </a:p>
          <a:p>
            <a:r>
              <a:rPr lang="he-IL" b="1" dirty="0" err="1"/>
              <a:t>לוויני</a:t>
            </a:r>
            <a:r>
              <a:rPr lang="he-IL" b="1" dirty="0"/>
              <a:t> מזג האוויר </a:t>
            </a:r>
            <a:r>
              <a:rPr lang="he-IL" dirty="0"/>
              <a:t>:אוספים מידע על אירועים הקשורים במזג האוויר .</a:t>
            </a:r>
          </a:p>
          <a:p>
            <a:r>
              <a:rPr lang="he-IL" b="1" dirty="0" err="1"/>
              <a:t>לוויני</a:t>
            </a:r>
            <a:r>
              <a:rPr lang="he-IL" b="1" dirty="0"/>
              <a:t> ניווט : </a:t>
            </a:r>
            <a:r>
              <a:rPr lang="he-IL" dirty="0"/>
              <a:t>בכלי רכב רבים מותקנים היום מכשירים העוזרים לנהגים להתמצא בדרכים. הם עוזרים בהכוונת מטוסים, אמבולנסים, מכוניות כיבוי אש , כוחות צבא ולמצוא תקלות בצינורות מים.   </a:t>
            </a:r>
          </a:p>
          <a:p>
            <a:r>
              <a:rPr lang="he-IL" dirty="0" err="1"/>
              <a:t>לוויני</a:t>
            </a:r>
            <a:r>
              <a:rPr lang="he-IL" dirty="0"/>
              <a:t> ריגול אוספים מידע מודיעיני לצרכים צבאים . ישנם כמה סוגים של </a:t>
            </a:r>
            <a:r>
              <a:rPr lang="he-IL" dirty="0" err="1"/>
              <a:t>לווינים</a:t>
            </a:r>
            <a:r>
              <a:rPr lang="he-IL" dirty="0"/>
              <a:t>: </a:t>
            </a:r>
            <a:r>
              <a:rPr lang="he-IL" dirty="0" err="1"/>
              <a:t>לוויני</a:t>
            </a:r>
            <a:r>
              <a:rPr lang="he-IL" dirty="0"/>
              <a:t> צילום, </a:t>
            </a:r>
            <a:r>
              <a:rPr lang="he-IL" dirty="0" err="1"/>
              <a:t>לווינים</a:t>
            </a:r>
            <a:r>
              <a:rPr lang="he-IL" dirty="0"/>
              <a:t> הקולטים שידורים מהקרקע , </a:t>
            </a:r>
            <a:r>
              <a:rPr lang="he-IL" dirty="0" err="1"/>
              <a:t>לוויני</a:t>
            </a:r>
            <a:r>
              <a:rPr lang="he-IL" dirty="0"/>
              <a:t> התראה </a:t>
            </a:r>
            <a:r>
              <a:rPr lang="he-IL" dirty="0" err="1"/>
              <a:t>שמתריאים</a:t>
            </a:r>
            <a:r>
              <a:rPr lang="he-IL" dirty="0"/>
              <a:t> במקרה של שיגור טילים. </a:t>
            </a:r>
          </a:p>
          <a:p>
            <a:endParaRPr lang="he-IL" dirty="0"/>
          </a:p>
        </p:txBody>
      </p:sp>
    </p:spTree>
    <p:extLst>
      <p:ext uri="{BB962C8B-B14F-4D97-AF65-F5344CB8AC3E}">
        <p14:creationId xmlns:p14="http://schemas.microsoft.com/office/powerpoint/2010/main" val="2566051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764704"/>
            <a:ext cx="7848872" cy="3970318"/>
          </a:xfrm>
          <a:prstGeom prst="rect">
            <a:avLst/>
          </a:prstGeom>
          <a:noFill/>
        </p:spPr>
        <p:txBody>
          <a:bodyPr wrap="square" rtlCol="1">
            <a:spAutoFit/>
          </a:bodyPr>
          <a:lstStyle/>
          <a:p>
            <a:pPr marL="285750" indent="-285750">
              <a:buFont typeface="Arial" pitchFamily="34" charset="0"/>
              <a:buChar char="•"/>
            </a:pPr>
            <a:r>
              <a:rPr lang="he-IL" b="1" dirty="0" err="1">
                <a:solidFill>
                  <a:srgbClr val="FF0000"/>
                </a:solidFill>
              </a:rPr>
              <a:t>גשושיות</a:t>
            </a:r>
            <a:r>
              <a:rPr lang="he-IL" b="1" dirty="0">
                <a:solidFill>
                  <a:srgbClr val="FF0000"/>
                </a:solidFill>
              </a:rPr>
              <a:t> </a:t>
            </a:r>
            <a:r>
              <a:rPr lang="he-IL" dirty="0"/>
              <a:t>שהן חלליות לא מאוישות , הן נועדו לחקור את הירח , כוכבי הלכת וגופים אחרים במערכת השמש .הן ממלאות תפקיד חשוב בחקר מערכת השמש </a:t>
            </a:r>
            <a:r>
              <a:rPr lang="he-IL" dirty="0" err="1"/>
              <a:t>והיקום.הן</a:t>
            </a:r>
            <a:r>
              <a:rPr lang="he-IL" dirty="0"/>
              <a:t> נושאות מצלמות ומכשירים לקליטת גלי רדיו ולשידורם. הן אוספות מידע ומעבירות מידע לכדור הארץ </a:t>
            </a:r>
          </a:p>
          <a:p>
            <a:endParaRPr lang="he-IL" dirty="0"/>
          </a:p>
          <a:p>
            <a:pPr marL="285750" indent="-285750">
              <a:buFont typeface="Arial" pitchFamily="34" charset="0"/>
              <a:buChar char="•"/>
            </a:pPr>
            <a:r>
              <a:rPr lang="he-IL" b="1" dirty="0">
                <a:solidFill>
                  <a:srgbClr val="FF0000"/>
                </a:solidFill>
              </a:rPr>
              <a:t>מעבורות חלל</a:t>
            </a:r>
            <a:r>
              <a:rPr lang="he-IL" dirty="0"/>
              <a:t> ותחנות חלל שהן חלליות מאוישות .המעבורות הן מטוס חלל שיכול לשאת אל החלל אסטרונאוטים , </a:t>
            </a:r>
            <a:r>
              <a:rPr lang="he-IL" dirty="0" err="1"/>
              <a:t>לווינים</a:t>
            </a:r>
            <a:r>
              <a:rPr lang="he-IL" dirty="0"/>
              <a:t> וציוד להחזירם לכדור הארץ . נחוץ למעבורת מסלול נחיתה ארוך יותר . אפשר לשגר את המעבורת מספר פעמים ופה היתרון שלה על פני טילים. </a:t>
            </a:r>
          </a:p>
          <a:p>
            <a:pPr marL="285750" indent="-285750">
              <a:buFont typeface="Arial" pitchFamily="34" charset="0"/>
              <a:buChar char="•"/>
            </a:pPr>
            <a:r>
              <a:rPr lang="he-IL" dirty="0"/>
              <a:t>תחנת חלל  מאפשרות לאדם לשהות זמן רב יותר בחלל כי הן מספקות לו מקום מחיה , לא כמו המעבורות שבהן המקום מוגבל מאוד ואי </a:t>
            </a:r>
            <a:r>
              <a:rPr lang="he-IL"/>
              <a:t>אפשר לשהות בהן לאורך זמן . </a:t>
            </a:r>
            <a:endParaRPr lang="he-IL" dirty="0"/>
          </a:p>
          <a:p>
            <a:r>
              <a:rPr lang="he-IL" dirty="0"/>
              <a:t> </a:t>
            </a:r>
          </a:p>
          <a:p>
            <a:endParaRPr lang="he-IL" dirty="0"/>
          </a:p>
        </p:txBody>
      </p:sp>
    </p:spTree>
    <p:extLst>
      <p:ext uri="{BB962C8B-B14F-4D97-AF65-F5344CB8AC3E}">
        <p14:creationId xmlns:p14="http://schemas.microsoft.com/office/powerpoint/2010/main" val="1825330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4953" y="3068960"/>
            <a:ext cx="2552700" cy="1619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11560" y="1340768"/>
            <a:ext cx="8136904" cy="1200329"/>
          </a:xfrm>
          <a:prstGeom prst="rect">
            <a:avLst/>
          </a:prstGeom>
          <a:noFill/>
        </p:spPr>
        <p:txBody>
          <a:bodyPr wrap="square" rtlCol="1">
            <a:spAutoFit/>
          </a:bodyPr>
          <a:lstStyle/>
          <a:p>
            <a:r>
              <a:rPr lang="he-IL" sz="2400" dirty="0">
                <a:solidFill>
                  <a:schemeClr val="bg2">
                    <a:lumMod val="50000"/>
                  </a:schemeClr>
                </a:solidFill>
              </a:rPr>
              <a:t>מערכת השמש נמצאת בגלקסית שביל החלב .</a:t>
            </a:r>
          </a:p>
          <a:p>
            <a:r>
              <a:rPr lang="he-IL" sz="2400" dirty="0">
                <a:solidFill>
                  <a:schemeClr val="bg2">
                    <a:lumMod val="50000"/>
                  </a:schemeClr>
                </a:solidFill>
              </a:rPr>
              <a:t>בגלקסיה זו מספר גדול מאוד של כוכבים וביניהם השמש .</a:t>
            </a:r>
          </a:p>
          <a:p>
            <a:r>
              <a:rPr lang="he-IL" sz="2400" dirty="0">
                <a:solidFill>
                  <a:schemeClr val="bg2">
                    <a:lumMod val="50000"/>
                  </a:schemeClr>
                </a:solidFill>
              </a:rPr>
              <a:t>לגלקסית שביל החלב יש צורה של ספירלה .</a:t>
            </a:r>
          </a:p>
        </p:txBody>
      </p:sp>
      <p:sp>
        <p:nvSpPr>
          <p:cNvPr id="3" name="מלבן 2"/>
          <p:cNvSpPr/>
          <p:nvPr/>
        </p:nvSpPr>
        <p:spPr>
          <a:xfrm>
            <a:off x="2195736" y="188640"/>
            <a:ext cx="4400565" cy="923330"/>
          </a:xfrm>
          <a:prstGeom prst="rect">
            <a:avLst/>
          </a:prstGeom>
          <a:noFill/>
        </p:spPr>
        <p:txBody>
          <a:bodyPr wrap="none" lIns="91440" tIns="45720" rIns="91440" bIns="45720">
            <a:spAutoFit/>
          </a:bodyPr>
          <a:lstStyle/>
          <a:p>
            <a:pPr algn="ctr"/>
            <a:r>
              <a:rPr lang="he-IL" sz="5400" b="1" cap="none" spc="0" dirty="0">
                <a:ln w="10541" cmpd="sng">
                  <a:solidFill>
                    <a:schemeClr val="accent1">
                      <a:shade val="88000"/>
                      <a:satMod val="110000"/>
                    </a:schemeClr>
                  </a:solidFill>
                  <a:prstDash val="solid"/>
                </a:ln>
                <a:solidFill>
                  <a:srgbClr val="002060"/>
                </a:solidFill>
                <a:effectLst/>
              </a:rPr>
              <a:t>מערכת השמש </a:t>
            </a:r>
          </a:p>
        </p:txBody>
      </p:sp>
    </p:spTree>
    <p:extLst>
      <p:ext uri="{BB962C8B-B14F-4D97-AF65-F5344CB8AC3E}">
        <p14:creationId xmlns:p14="http://schemas.microsoft.com/office/powerpoint/2010/main" val="31681808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987824" y="404664"/>
            <a:ext cx="3502882" cy="923330"/>
          </a:xfrm>
          <a:prstGeom prst="rect">
            <a:avLst/>
          </a:prstGeom>
          <a:noFill/>
        </p:spPr>
        <p:txBody>
          <a:bodyPr wrap="none" lIns="91440" tIns="45720" rIns="91440" bIns="45720">
            <a:spAutoFit/>
          </a:bodyPr>
          <a:lstStyle/>
          <a:p>
            <a:pPr algn="ctr"/>
            <a:r>
              <a:rPr lang="he-IL"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מהו כוכב ? </a:t>
            </a:r>
          </a:p>
        </p:txBody>
      </p:sp>
      <p:sp>
        <p:nvSpPr>
          <p:cNvPr id="3" name="TextBox 2"/>
          <p:cNvSpPr txBox="1"/>
          <p:nvPr/>
        </p:nvSpPr>
        <p:spPr>
          <a:xfrm>
            <a:off x="323528" y="1772816"/>
            <a:ext cx="8568952" cy="707886"/>
          </a:xfrm>
          <a:prstGeom prst="rect">
            <a:avLst/>
          </a:prstGeom>
          <a:noFill/>
        </p:spPr>
        <p:txBody>
          <a:bodyPr wrap="square" rtlCol="1">
            <a:spAutoFit/>
          </a:bodyPr>
          <a:lstStyle/>
          <a:p>
            <a:r>
              <a:rPr lang="he-IL" sz="4000" b="1" dirty="0"/>
              <a:t>כוכב הוא גוף שמימי הפולט אור וחום .</a:t>
            </a:r>
          </a:p>
        </p:txBody>
      </p:sp>
      <p:sp>
        <p:nvSpPr>
          <p:cNvPr id="4" name="מלבן 3"/>
          <p:cNvSpPr/>
          <p:nvPr/>
        </p:nvSpPr>
        <p:spPr>
          <a:xfrm>
            <a:off x="2245884" y="2967335"/>
            <a:ext cx="4652235" cy="923330"/>
          </a:xfrm>
          <a:prstGeom prst="rect">
            <a:avLst/>
          </a:prstGeom>
          <a:noFill/>
        </p:spPr>
        <p:txBody>
          <a:bodyPr wrap="none" lIns="91440" tIns="45720" rIns="91440" bIns="45720">
            <a:spAutoFit/>
          </a:bodyPr>
          <a:lstStyle/>
          <a:p>
            <a:pPr algn="ctr"/>
            <a:r>
              <a:rPr lang="he-IL"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מהו כוכב לכת ?</a:t>
            </a:r>
          </a:p>
        </p:txBody>
      </p:sp>
      <p:sp>
        <p:nvSpPr>
          <p:cNvPr id="6" name="TextBox 5"/>
          <p:cNvSpPr txBox="1"/>
          <p:nvPr/>
        </p:nvSpPr>
        <p:spPr>
          <a:xfrm>
            <a:off x="-144016" y="3890665"/>
            <a:ext cx="9036496" cy="2308324"/>
          </a:xfrm>
          <a:prstGeom prst="rect">
            <a:avLst/>
          </a:prstGeom>
          <a:noFill/>
        </p:spPr>
        <p:txBody>
          <a:bodyPr wrap="square" rtlCol="1">
            <a:spAutoFit/>
          </a:bodyPr>
          <a:lstStyle/>
          <a:p>
            <a:r>
              <a:rPr lang="he-IL" sz="3600" b="1" dirty="0"/>
              <a:t>כוכב לכת הם גופים הקולטים אור וחום ומחזירים אור . כוכבי לכת  נמצאים בתנועה .</a:t>
            </a:r>
          </a:p>
          <a:p>
            <a:r>
              <a:rPr lang="he-IL" sz="3600" b="1" dirty="0"/>
              <a:t>הם נעים סביב השמש במסלולים מסודרים ולכן הסיכוי להתנגשות ביניהם אפסי </a:t>
            </a:r>
          </a:p>
        </p:txBody>
      </p:sp>
    </p:spTree>
    <p:extLst>
      <p:ext uri="{BB962C8B-B14F-4D97-AF65-F5344CB8AC3E}">
        <p14:creationId xmlns:p14="http://schemas.microsoft.com/office/powerpoint/2010/main" val="1145575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913128" y="116632"/>
            <a:ext cx="1803700" cy="923330"/>
          </a:xfrm>
          <a:prstGeom prst="rect">
            <a:avLst/>
          </a:prstGeom>
          <a:noFill/>
        </p:spPr>
        <p:txBody>
          <a:bodyPr wrap="none" lIns="91440" tIns="45720" rIns="91440" bIns="45720">
            <a:spAutoFit/>
          </a:bodyPr>
          <a:lstStyle/>
          <a:p>
            <a:pPr algn="ctr"/>
            <a:r>
              <a:rPr lang="he-IL" sz="54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שמש </a:t>
            </a:r>
          </a:p>
        </p:txBody>
      </p:sp>
      <p:sp>
        <p:nvSpPr>
          <p:cNvPr id="3" name="אליפסה 2"/>
          <p:cNvSpPr/>
          <p:nvPr/>
        </p:nvSpPr>
        <p:spPr>
          <a:xfrm>
            <a:off x="1403648" y="1196752"/>
            <a:ext cx="6272788" cy="5450570"/>
          </a:xfrm>
          <a:prstGeom prst="ellipse">
            <a:avLst/>
          </a:prstGeom>
          <a:solidFill>
            <a:srgbClr val="FFFF66"/>
          </a:solidFill>
        </p:spPr>
        <p:style>
          <a:lnRef idx="1">
            <a:schemeClr val="accent6"/>
          </a:lnRef>
          <a:fillRef idx="2">
            <a:schemeClr val="accent6"/>
          </a:fillRef>
          <a:effectRef idx="1">
            <a:schemeClr val="accent6"/>
          </a:effectRef>
          <a:fontRef idx="minor">
            <a:schemeClr val="dk1"/>
          </a:fontRef>
        </p:style>
        <p:txBody>
          <a:bodyPr rtlCol="1" anchor="ctr"/>
          <a:lstStyle/>
          <a:p>
            <a:pPr algn="ctr"/>
            <a:endParaRPr lang="he-IL" dirty="0"/>
          </a:p>
        </p:txBody>
      </p:sp>
      <p:sp>
        <p:nvSpPr>
          <p:cNvPr id="4" name="TextBox 3"/>
          <p:cNvSpPr txBox="1"/>
          <p:nvPr/>
        </p:nvSpPr>
        <p:spPr>
          <a:xfrm>
            <a:off x="2051720" y="2276872"/>
            <a:ext cx="4680520" cy="3477875"/>
          </a:xfrm>
          <a:prstGeom prst="rect">
            <a:avLst/>
          </a:prstGeom>
          <a:noFill/>
        </p:spPr>
        <p:txBody>
          <a:bodyPr wrap="square" rtlCol="1">
            <a:spAutoFit/>
          </a:bodyPr>
          <a:lstStyle/>
          <a:p>
            <a:pPr marL="285750" indent="-285750">
              <a:buFont typeface="Wingdings" pitchFamily="2" charset="2"/>
              <a:buChar char="§"/>
            </a:pPr>
            <a:r>
              <a:rPr lang="he-IL" sz="2000" dirty="0">
                <a:solidFill>
                  <a:srgbClr val="002060"/>
                </a:solidFill>
              </a:rPr>
              <a:t>כדור ענק של גז הפולט אור וחום. </a:t>
            </a:r>
          </a:p>
          <a:p>
            <a:pPr marL="285750" indent="-285750">
              <a:buFont typeface="Wingdings" pitchFamily="2" charset="2"/>
              <a:buChar char="§"/>
            </a:pPr>
            <a:r>
              <a:rPr lang="he-IL" sz="2000" dirty="0">
                <a:solidFill>
                  <a:srgbClr val="002060"/>
                </a:solidFill>
              </a:rPr>
              <a:t>נפחו גדול פי 1,000,000מנפחו של כדור הארץ.</a:t>
            </a:r>
          </a:p>
          <a:p>
            <a:pPr marL="285750" indent="-285750">
              <a:buFont typeface="Wingdings" pitchFamily="2" charset="2"/>
              <a:buChar char="§"/>
            </a:pPr>
            <a:r>
              <a:rPr lang="he-IL" sz="2000" dirty="0">
                <a:solidFill>
                  <a:srgbClr val="002060"/>
                </a:solidFill>
              </a:rPr>
              <a:t>כל החומרים בשמש הם גזים ,בהם מתרחשים תהליכים הדומים לתהליכים המתקיימים בפצצת אטום.</a:t>
            </a:r>
          </a:p>
          <a:p>
            <a:pPr marL="285750" indent="-285750">
              <a:buFont typeface="Wingdings" pitchFamily="2" charset="2"/>
              <a:buChar char="§"/>
            </a:pPr>
            <a:r>
              <a:rPr lang="he-IL" sz="2000" dirty="0">
                <a:solidFill>
                  <a:srgbClr val="002060"/>
                </a:solidFill>
              </a:rPr>
              <a:t>הטמפ' היא 15,000 מעלות צלסיוס .</a:t>
            </a:r>
          </a:p>
          <a:p>
            <a:pPr marL="285750" indent="-285750">
              <a:buFont typeface="Wingdings" pitchFamily="2" charset="2"/>
              <a:buChar char="§"/>
            </a:pPr>
            <a:r>
              <a:rPr lang="he-IL" sz="2000" dirty="0">
                <a:solidFill>
                  <a:srgbClr val="002060"/>
                </a:solidFill>
              </a:rPr>
              <a:t>שמש נעה סביב צירה .</a:t>
            </a:r>
          </a:p>
          <a:p>
            <a:pPr marL="285750" indent="-285750">
              <a:buFont typeface="Wingdings" pitchFamily="2" charset="2"/>
              <a:buChar char="§"/>
            </a:pPr>
            <a:r>
              <a:rPr lang="he-IL" sz="2000" dirty="0">
                <a:solidFill>
                  <a:srgbClr val="002060"/>
                </a:solidFill>
              </a:rPr>
              <a:t>לשמש יש אטמוספירה .</a:t>
            </a:r>
          </a:p>
          <a:p>
            <a:pPr marL="285750" indent="-285750">
              <a:buFont typeface="Wingdings" pitchFamily="2" charset="2"/>
              <a:buChar char="§"/>
            </a:pPr>
            <a:r>
              <a:rPr lang="he-IL" sz="2000" dirty="0">
                <a:solidFill>
                  <a:srgbClr val="002060"/>
                </a:solidFill>
              </a:rPr>
              <a:t>השמש נעה במסלול הגלקסיה ונדרשים 200 מיליוני שנים כדי להשלים הקפה . </a:t>
            </a:r>
          </a:p>
        </p:txBody>
      </p:sp>
    </p:spTree>
    <p:extLst>
      <p:ext uri="{BB962C8B-B14F-4D97-AF65-F5344CB8AC3E}">
        <p14:creationId xmlns:p14="http://schemas.microsoft.com/office/powerpoint/2010/main" val="3322189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מעוגל 1"/>
          <p:cNvSpPr/>
          <p:nvPr/>
        </p:nvSpPr>
        <p:spPr>
          <a:xfrm>
            <a:off x="1055372" y="175219"/>
            <a:ext cx="6552728" cy="792088"/>
          </a:xfrm>
          <a:prstGeom prst="roundRect">
            <a:avLst/>
          </a:prstGeom>
          <a:solidFill>
            <a:srgbClr val="006699"/>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4" name="אליפסה 3"/>
          <p:cNvSpPr/>
          <p:nvPr/>
        </p:nvSpPr>
        <p:spPr>
          <a:xfrm>
            <a:off x="6383832" y="1159314"/>
            <a:ext cx="2231792" cy="1872584"/>
          </a:xfrm>
          <a:prstGeom prst="ellipse">
            <a:avLst/>
          </a:prstGeom>
          <a:ln/>
        </p:spPr>
        <p:style>
          <a:lnRef idx="0">
            <a:schemeClr val="accent6"/>
          </a:lnRef>
          <a:fillRef idx="3">
            <a:schemeClr val="accent6"/>
          </a:fillRef>
          <a:effectRef idx="3">
            <a:schemeClr val="accent6"/>
          </a:effectRef>
          <a:fontRef idx="minor">
            <a:schemeClr val="lt1"/>
          </a:fontRef>
        </p:style>
        <p:txBody>
          <a:bodyPr rtlCol="1" anchor="ctr"/>
          <a:lstStyle/>
          <a:p>
            <a:pPr algn="ctr"/>
            <a:endParaRPr lang="he-IL" dirty="0"/>
          </a:p>
        </p:txBody>
      </p:sp>
      <p:sp>
        <p:nvSpPr>
          <p:cNvPr id="5" name="מלבן עם פינות אלכסוניות חתוכות 4"/>
          <p:cNvSpPr/>
          <p:nvPr/>
        </p:nvSpPr>
        <p:spPr>
          <a:xfrm>
            <a:off x="4871352" y="3207452"/>
            <a:ext cx="1603315" cy="836073"/>
          </a:xfrm>
          <a:prstGeom prst="snip2DiagRect">
            <a:avLst/>
          </a:prstGeom>
          <a:ln/>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dirty="0"/>
          </a:p>
        </p:txBody>
      </p:sp>
      <p:sp>
        <p:nvSpPr>
          <p:cNvPr id="6" name="מלבן 5"/>
          <p:cNvSpPr/>
          <p:nvPr/>
        </p:nvSpPr>
        <p:spPr>
          <a:xfrm>
            <a:off x="1216468" y="175219"/>
            <a:ext cx="6336704" cy="646331"/>
          </a:xfrm>
          <a:prstGeom prst="rect">
            <a:avLst/>
          </a:prstGeom>
          <a:noFill/>
        </p:spPr>
        <p:txBody>
          <a:bodyPr wrap="square" lIns="91440" tIns="45720" rIns="91440" bIns="45720">
            <a:spAutoFit/>
          </a:bodyPr>
          <a:lstStyle/>
          <a:p>
            <a:pPr algn="ctr"/>
            <a:r>
              <a:rPr lang="he-IL" sz="36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מערכת השמש כוללת </a:t>
            </a:r>
          </a:p>
        </p:txBody>
      </p:sp>
      <p:sp>
        <p:nvSpPr>
          <p:cNvPr id="7" name="TextBox 6"/>
          <p:cNvSpPr txBox="1"/>
          <p:nvPr/>
        </p:nvSpPr>
        <p:spPr>
          <a:xfrm>
            <a:off x="6720174" y="1675239"/>
            <a:ext cx="1559108" cy="769441"/>
          </a:xfrm>
          <a:prstGeom prst="rect">
            <a:avLst/>
          </a:prstGeom>
          <a:noFill/>
        </p:spPr>
        <p:txBody>
          <a:bodyPr wrap="square" rtlCol="1">
            <a:spAutoFit/>
          </a:bodyPr>
          <a:lstStyle/>
          <a:p>
            <a:pPr algn="ctr"/>
            <a:r>
              <a:rPr lang="he-IL" sz="4400" b="1" dirty="0">
                <a:solidFill>
                  <a:schemeClr val="bg1"/>
                </a:solidFill>
              </a:rPr>
              <a:t>שמש</a:t>
            </a:r>
            <a:r>
              <a:rPr lang="he-IL" sz="4400" b="1" dirty="0"/>
              <a:t> </a:t>
            </a:r>
          </a:p>
        </p:txBody>
      </p:sp>
      <p:sp>
        <p:nvSpPr>
          <p:cNvPr id="17" name="אליפסה 16"/>
          <p:cNvSpPr/>
          <p:nvPr/>
        </p:nvSpPr>
        <p:spPr>
          <a:xfrm>
            <a:off x="256731" y="1123669"/>
            <a:ext cx="2102552" cy="1872584"/>
          </a:xfrm>
          <a:prstGeom prst="ellipse">
            <a:avLst/>
          </a:prstGeom>
          <a:ln/>
        </p:spPr>
        <p:style>
          <a:lnRef idx="0">
            <a:schemeClr val="accent3"/>
          </a:lnRef>
          <a:fillRef idx="3">
            <a:schemeClr val="accent3"/>
          </a:fillRef>
          <a:effectRef idx="3">
            <a:schemeClr val="accent3"/>
          </a:effectRef>
          <a:fontRef idx="minor">
            <a:schemeClr val="lt1"/>
          </a:fontRef>
        </p:style>
        <p:txBody>
          <a:bodyPr rtlCol="1" anchor="ctr"/>
          <a:lstStyle/>
          <a:p>
            <a:pPr algn="ctr"/>
            <a:endParaRPr lang="he-IL" dirty="0"/>
          </a:p>
        </p:txBody>
      </p:sp>
      <p:sp>
        <p:nvSpPr>
          <p:cNvPr id="9" name="TextBox 8"/>
          <p:cNvSpPr txBox="1"/>
          <p:nvPr/>
        </p:nvSpPr>
        <p:spPr>
          <a:xfrm>
            <a:off x="165192" y="1644462"/>
            <a:ext cx="2280684" cy="892552"/>
          </a:xfrm>
          <a:prstGeom prst="rect">
            <a:avLst/>
          </a:prstGeom>
          <a:noFill/>
        </p:spPr>
        <p:txBody>
          <a:bodyPr wrap="square" rtlCol="1">
            <a:spAutoFit/>
          </a:bodyPr>
          <a:lstStyle/>
          <a:p>
            <a:pPr algn="ctr"/>
            <a:r>
              <a:rPr lang="he-IL" sz="2600" b="1" dirty="0">
                <a:solidFill>
                  <a:schemeClr val="bg1"/>
                </a:solidFill>
              </a:rPr>
              <a:t>אסטרואידים וכוכבי שביט </a:t>
            </a:r>
          </a:p>
        </p:txBody>
      </p:sp>
      <p:sp>
        <p:nvSpPr>
          <p:cNvPr id="11" name="מלבן עם פינות אלכסוניות מעוגלות 10"/>
          <p:cNvSpPr/>
          <p:nvPr/>
        </p:nvSpPr>
        <p:spPr>
          <a:xfrm>
            <a:off x="2359283" y="3207452"/>
            <a:ext cx="1888681" cy="840941"/>
          </a:xfrm>
          <a:prstGeom prst="round2DiagRect">
            <a:avLst/>
          </a:prstGeom>
          <a:ln/>
        </p:spPr>
        <p:style>
          <a:lnRef idx="0">
            <a:schemeClr val="accent1"/>
          </a:lnRef>
          <a:fillRef idx="3">
            <a:schemeClr val="accent1"/>
          </a:fillRef>
          <a:effectRef idx="3">
            <a:schemeClr val="accent1"/>
          </a:effectRef>
          <a:fontRef idx="minor">
            <a:schemeClr val="lt1"/>
          </a:fontRef>
        </p:style>
        <p:txBody>
          <a:bodyPr rtlCol="1" anchor="ctr"/>
          <a:lstStyle/>
          <a:p>
            <a:pPr algn="ctr"/>
            <a:endParaRPr lang="he-IL" dirty="0"/>
          </a:p>
        </p:txBody>
      </p:sp>
      <p:sp>
        <p:nvSpPr>
          <p:cNvPr id="14" name="TextBox 13"/>
          <p:cNvSpPr txBox="1"/>
          <p:nvPr/>
        </p:nvSpPr>
        <p:spPr>
          <a:xfrm>
            <a:off x="4891852" y="3193398"/>
            <a:ext cx="1600784" cy="830997"/>
          </a:xfrm>
          <a:prstGeom prst="rect">
            <a:avLst/>
          </a:prstGeom>
          <a:noFill/>
        </p:spPr>
        <p:txBody>
          <a:bodyPr wrap="square" rtlCol="1">
            <a:spAutoFit/>
          </a:bodyPr>
          <a:lstStyle/>
          <a:p>
            <a:pPr algn="ctr"/>
            <a:r>
              <a:rPr lang="he-IL" sz="2400" b="1" dirty="0">
                <a:solidFill>
                  <a:schemeClr val="bg1"/>
                </a:solidFill>
              </a:rPr>
              <a:t>כוכבי לכת החיצוניים </a:t>
            </a:r>
          </a:p>
        </p:txBody>
      </p:sp>
      <p:sp>
        <p:nvSpPr>
          <p:cNvPr id="15" name="TextBox 14"/>
          <p:cNvSpPr txBox="1"/>
          <p:nvPr/>
        </p:nvSpPr>
        <p:spPr>
          <a:xfrm>
            <a:off x="2374103" y="3193398"/>
            <a:ext cx="1873861" cy="830997"/>
          </a:xfrm>
          <a:prstGeom prst="rect">
            <a:avLst/>
          </a:prstGeom>
          <a:noFill/>
        </p:spPr>
        <p:txBody>
          <a:bodyPr wrap="square" rtlCol="1">
            <a:spAutoFit/>
          </a:bodyPr>
          <a:lstStyle/>
          <a:p>
            <a:pPr algn="ctr"/>
            <a:r>
              <a:rPr lang="he-IL" sz="2400" b="1" dirty="0">
                <a:solidFill>
                  <a:schemeClr val="bg1"/>
                </a:solidFill>
              </a:rPr>
              <a:t>כוכבי הלכת הפנימיים </a:t>
            </a:r>
          </a:p>
        </p:txBody>
      </p:sp>
      <p:sp>
        <p:nvSpPr>
          <p:cNvPr id="18" name="מלבן מעוגל 17"/>
          <p:cNvSpPr/>
          <p:nvPr/>
        </p:nvSpPr>
        <p:spPr>
          <a:xfrm>
            <a:off x="4847817" y="4157413"/>
            <a:ext cx="1626850" cy="1979425"/>
          </a:xfrm>
          <a:prstGeom prst="roundRect">
            <a:avLst/>
          </a:prstGeom>
          <a:solidFill>
            <a:srgbClr val="0066CC"/>
          </a:solidFill>
        </p:spPr>
        <p:style>
          <a:lnRef idx="0">
            <a:schemeClr val="accent2"/>
          </a:lnRef>
          <a:fillRef idx="3">
            <a:schemeClr val="accent2"/>
          </a:fillRef>
          <a:effectRef idx="3">
            <a:schemeClr val="accent2"/>
          </a:effectRef>
          <a:fontRef idx="minor">
            <a:schemeClr val="lt1"/>
          </a:fontRef>
        </p:style>
        <p:txBody>
          <a:bodyPr rtlCol="1" anchor="ctr"/>
          <a:lstStyle/>
          <a:p>
            <a:pPr algn="ctr"/>
            <a:endParaRPr lang="he-IL" dirty="0"/>
          </a:p>
        </p:txBody>
      </p:sp>
      <p:sp>
        <p:nvSpPr>
          <p:cNvPr id="19" name="TextBox 18"/>
          <p:cNvSpPr txBox="1"/>
          <p:nvPr/>
        </p:nvSpPr>
        <p:spPr>
          <a:xfrm>
            <a:off x="4792950" y="4362295"/>
            <a:ext cx="1656184" cy="1569660"/>
          </a:xfrm>
          <a:prstGeom prst="rect">
            <a:avLst/>
          </a:prstGeom>
          <a:noFill/>
        </p:spPr>
        <p:txBody>
          <a:bodyPr wrap="square" rtlCol="1">
            <a:spAutoFit/>
          </a:bodyPr>
          <a:lstStyle/>
          <a:p>
            <a:pPr marL="342900" indent="-342900">
              <a:buFont typeface="Arial" pitchFamily="34" charset="0"/>
              <a:buChar char="•"/>
            </a:pPr>
            <a:r>
              <a:rPr lang="he-IL" sz="2400" b="1" dirty="0">
                <a:solidFill>
                  <a:schemeClr val="bg1"/>
                </a:solidFill>
              </a:rPr>
              <a:t>צדק </a:t>
            </a:r>
          </a:p>
          <a:p>
            <a:pPr marL="342900" indent="-342900">
              <a:buFont typeface="Arial" pitchFamily="34" charset="0"/>
              <a:buChar char="•"/>
            </a:pPr>
            <a:r>
              <a:rPr lang="he-IL" sz="2400" b="1" dirty="0">
                <a:solidFill>
                  <a:schemeClr val="bg1"/>
                </a:solidFill>
              </a:rPr>
              <a:t>שבתאי </a:t>
            </a:r>
          </a:p>
          <a:p>
            <a:pPr marL="342900" indent="-342900">
              <a:buFont typeface="Arial" pitchFamily="34" charset="0"/>
              <a:buChar char="•"/>
            </a:pPr>
            <a:r>
              <a:rPr lang="he-IL" sz="2400" b="1" dirty="0">
                <a:solidFill>
                  <a:schemeClr val="bg1"/>
                </a:solidFill>
              </a:rPr>
              <a:t>אורנוס</a:t>
            </a:r>
          </a:p>
          <a:p>
            <a:pPr marL="342900" indent="-342900">
              <a:buFont typeface="Arial" pitchFamily="34" charset="0"/>
              <a:buChar char="•"/>
            </a:pPr>
            <a:r>
              <a:rPr lang="he-IL" sz="2400" b="1" dirty="0">
                <a:solidFill>
                  <a:schemeClr val="bg1"/>
                </a:solidFill>
              </a:rPr>
              <a:t>נפטון </a:t>
            </a:r>
          </a:p>
        </p:txBody>
      </p:sp>
      <p:sp>
        <p:nvSpPr>
          <p:cNvPr id="33" name="מלבן מעוגל 32"/>
          <p:cNvSpPr/>
          <p:nvPr/>
        </p:nvSpPr>
        <p:spPr>
          <a:xfrm>
            <a:off x="2403175" y="4157413"/>
            <a:ext cx="1645128" cy="1979425"/>
          </a:xfrm>
          <a:prstGeom prst="roundRect">
            <a:avLst/>
          </a:prstGeom>
        </p:spPr>
        <p:style>
          <a:lnRef idx="0">
            <a:schemeClr val="accent4"/>
          </a:lnRef>
          <a:fillRef idx="3">
            <a:schemeClr val="accent4"/>
          </a:fillRef>
          <a:effectRef idx="3">
            <a:schemeClr val="accent4"/>
          </a:effectRef>
          <a:fontRef idx="minor">
            <a:schemeClr val="lt1"/>
          </a:fontRef>
        </p:style>
        <p:txBody>
          <a:bodyPr rtlCol="1" anchor="ctr"/>
          <a:lstStyle/>
          <a:p>
            <a:pPr marL="342900" indent="-342900">
              <a:buFont typeface="Arial" pitchFamily="34" charset="0"/>
              <a:buChar char="•"/>
            </a:pPr>
            <a:r>
              <a:rPr lang="he-IL" sz="2400" b="1" dirty="0"/>
              <a:t>חמה </a:t>
            </a:r>
          </a:p>
          <a:p>
            <a:pPr marL="342900" indent="-342900">
              <a:buFont typeface="Arial" pitchFamily="34" charset="0"/>
              <a:buChar char="•"/>
            </a:pPr>
            <a:r>
              <a:rPr lang="he-IL" sz="2400" b="1" dirty="0"/>
              <a:t>נוגה </a:t>
            </a:r>
          </a:p>
          <a:p>
            <a:pPr marL="342900" indent="-342900">
              <a:buFont typeface="Arial" pitchFamily="34" charset="0"/>
              <a:buChar char="•"/>
            </a:pPr>
            <a:r>
              <a:rPr lang="he-IL" sz="2400" b="1" dirty="0"/>
              <a:t>כדור הארץ</a:t>
            </a:r>
          </a:p>
          <a:p>
            <a:pPr marL="342900" indent="-342900">
              <a:buFont typeface="Arial" pitchFamily="34" charset="0"/>
              <a:buChar char="•"/>
            </a:pPr>
            <a:r>
              <a:rPr lang="he-IL" sz="2400" b="1" dirty="0"/>
              <a:t>מאדים </a:t>
            </a:r>
          </a:p>
        </p:txBody>
      </p:sp>
      <p:sp>
        <p:nvSpPr>
          <p:cNvPr id="22" name="מלבן 21"/>
          <p:cNvSpPr/>
          <p:nvPr/>
        </p:nvSpPr>
        <p:spPr>
          <a:xfrm>
            <a:off x="6948264" y="3371161"/>
            <a:ext cx="1829582" cy="317857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r>
              <a:rPr lang="he-IL" b="1" dirty="0">
                <a:solidFill>
                  <a:schemeClr val="bg2">
                    <a:lumMod val="10000"/>
                  </a:schemeClr>
                </a:solidFill>
              </a:rPr>
              <a:t>כוכי הלכת המרוחקים יותר מהשמש . הם גדולים  בהרבה מכוכבי הלכת הארציים ועשויים מגזים . הם מוקפים מטבעות ויריחים רבים לרוב. </a:t>
            </a:r>
          </a:p>
        </p:txBody>
      </p:sp>
      <p:sp>
        <p:nvSpPr>
          <p:cNvPr id="23" name="מלבן 22"/>
          <p:cNvSpPr/>
          <p:nvPr/>
        </p:nvSpPr>
        <p:spPr>
          <a:xfrm>
            <a:off x="165192" y="3316472"/>
            <a:ext cx="1743093" cy="32808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b="1" dirty="0"/>
              <a:t>כוכבי לכת הקרובים יותר לשמש . הם בנויים מחומר מוצק ומסלעים. בשטח פניהם מבחינים במכתשים ובהרים ולכן נקראים כוכבי לכת ארציים </a:t>
            </a:r>
          </a:p>
        </p:txBody>
      </p:sp>
      <p:sp>
        <p:nvSpPr>
          <p:cNvPr id="40" name="אליפסה 39"/>
          <p:cNvSpPr/>
          <p:nvPr/>
        </p:nvSpPr>
        <p:spPr>
          <a:xfrm>
            <a:off x="3472607" y="1124744"/>
            <a:ext cx="2082228" cy="1907154"/>
          </a:xfrm>
          <a:prstGeom prst="ellipse">
            <a:avLst/>
          </a:prstGeom>
          <a:solidFill>
            <a:srgbClr val="990099"/>
          </a:solidFill>
        </p:spPr>
        <p:style>
          <a:lnRef idx="0">
            <a:schemeClr val="accent6"/>
          </a:lnRef>
          <a:fillRef idx="3">
            <a:schemeClr val="accent6"/>
          </a:fillRef>
          <a:effectRef idx="3">
            <a:schemeClr val="accent6"/>
          </a:effectRef>
          <a:fontRef idx="minor">
            <a:schemeClr val="lt1"/>
          </a:fontRef>
        </p:style>
        <p:txBody>
          <a:bodyPr rtlCol="1" anchor="ctr"/>
          <a:lstStyle/>
          <a:p>
            <a:pPr algn="ctr"/>
            <a:r>
              <a:rPr lang="he-IL" sz="2600" b="1" dirty="0"/>
              <a:t>כוכבי הלכת </a:t>
            </a:r>
          </a:p>
          <a:p>
            <a:pPr algn="ctr"/>
            <a:r>
              <a:rPr lang="he-IL" sz="2600" b="1" dirty="0"/>
              <a:t>והיריחים</a:t>
            </a:r>
            <a:r>
              <a:rPr lang="he-IL" sz="2400" b="1" dirty="0"/>
              <a:t> </a:t>
            </a:r>
          </a:p>
        </p:txBody>
      </p:sp>
    </p:spTree>
    <p:extLst>
      <p:ext uri="{BB962C8B-B14F-4D97-AF65-F5344CB8AC3E}">
        <p14:creationId xmlns:p14="http://schemas.microsoft.com/office/powerpoint/2010/main" val="540944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p:cTn id="26" dur="500" fill="hold"/>
                                        <p:tgtEl>
                                          <p:spTgt spid="17"/>
                                        </p:tgtEl>
                                        <p:attrNameLst>
                                          <p:attrName>ppt_w</p:attrName>
                                        </p:attrNameLst>
                                      </p:cBhvr>
                                      <p:tavLst>
                                        <p:tav tm="0">
                                          <p:val>
                                            <p:fltVal val="0"/>
                                          </p:val>
                                        </p:tav>
                                        <p:tav tm="100000">
                                          <p:val>
                                            <p:strVal val="#ppt_w"/>
                                          </p:val>
                                        </p:tav>
                                      </p:tavLst>
                                    </p:anim>
                                    <p:anim calcmode="lin" valueType="num">
                                      <p:cBhvr>
                                        <p:cTn id="27" dur="500" fill="hold"/>
                                        <p:tgtEl>
                                          <p:spTgt spid="17"/>
                                        </p:tgtEl>
                                        <p:attrNameLst>
                                          <p:attrName>ppt_h</p:attrName>
                                        </p:attrNameLst>
                                      </p:cBhvr>
                                      <p:tavLst>
                                        <p:tav tm="0">
                                          <p:val>
                                            <p:fltVal val="0"/>
                                          </p:val>
                                        </p:tav>
                                        <p:tav tm="100000">
                                          <p:val>
                                            <p:strVal val="#ppt_h"/>
                                          </p:val>
                                        </p:tav>
                                      </p:tavLst>
                                    </p:anim>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circle(in)">
                                      <p:cBhvr>
                                        <p:cTn id="33" dur="2000"/>
                                        <p:tgtEl>
                                          <p:spTgt spid="14"/>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circle(in)">
                                      <p:cBhvr>
                                        <p:cTn id="36" dur="20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1000"/>
                                        <p:tgtEl>
                                          <p:spTgt spid="15"/>
                                        </p:tgtEl>
                                      </p:cBhvr>
                                    </p:animEffect>
                                    <p:anim calcmode="lin" valueType="num">
                                      <p:cBhvr>
                                        <p:cTn id="42" dur="1000" fill="hold"/>
                                        <p:tgtEl>
                                          <p:spTgt spid="15"/>
                                        </p:tgtEl>
                                        <p:attrNameLst>
                                          <p:attrName>ppt_x</p:attrName>
                                        </p:attrNameLst>
                                      </p:cBhvr>
                                      <p:tavLst>
                                        <p:tav tm="0">
                                          <p:val>
                                            <p:strVal val="#ppt_x"/>
                                          </p:val>
                                        </p:tav>
                                        <p:tav tm="100000">
                                          <p:val>
                                            <p:strVal val="#ppt_x"/>
                                          </p:val>
                                        </p:tav>
                                      </p:tavLst>
                                    </p:anim>
                                    <p:anim calcmode="lin" valueType="num">
                                      <p:cBhvr>
                                        <p:cTn id="43" dur="1000" fill="hold"/>
                                        <p:tgtEl>
                                          <p:spTgt spid="1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1000"/>
                                        <p:tgtEl>
                                          <p:spTgt spid="11"/>
                                        </p:tgtEl>
                                      </p:cBhvr>
                                    </p:animEffect>
                                    <p:anim calcmode="lin" valueType="num">
                                      <p:cBhvr>
                                        <p:cTn id="47" dur="1000" fill="hold"/>
                                        <p:tgtEl>
                                          <p:spTgt spid="11"/>
                                        </p:tgtEl>
                                        <p:attrNameLst>
                                          <p:attrName>ppt_x</p:attrName>
                                        </p:attrNameLst>
                                      </p:cBhvr>
                                      <p:tavLst>
                                        <p:tav tm="0">
                                          <p:val>
                                            <p:strVal val="#ppt_x"/>
                                          </p:val>
                                        </p:tav>
                                        <p:tav tm="100000">
                                          <p:val>
                                            <p:strVal val="#ppt_x"/>
                                          </p:val>
                                        </p:tav>
                                      </p:tavLst>
                                    </p:anim>
                                    <p:anim calcmode="lin" valueType="num">
                                      <p:cBhvr>
                                        <p:cTn id="4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500"/>
                                        <p:tgtEl>
                                          <p:spTgt spid="33"/>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additive="base">
                                        <p:cTn id="58" dur="500" fill="hold"/>
                                        <p:tgtEl>
                                          <p:spTgt spid="18"/>
                                        </p:tgtEl>
                                        <p:attrNameLst>
                                          <p:attrName>ppt_x</p:attrName>
                                        </p:attrNameLst>
                                      </p:cBhvr>
                                      <p:tavLst>
                                        <p:tav tm="0">
                                          <p:val>
                                            <p:strVal val="#ppt_x"/>
                                          </p:val>
                                        </p:tav>
                                        <p:tav tm="100000">
                                          <p:val>
                                            <p:strVal val="#ppt_x"/>
                                          </p:val>
                                        </p:tav>
                                      </p:tavLst>
                                    </p:anim>
                                    <p:anim calcmode="lin" valueType="num">
                                      <p:cBhvr additive="base">
                                        <p:cTn id="59" dur="500" fill="hold"/>
                                        <p:tgtEl>
                                          <p:spTgt spid="18"/>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additive="base">
                                        <p:cTn id="62" dur="500" fill="hold"/>
                                        <p:tgtEl>
                                          <p:spTgt spid="19"/>
                                        </p:tgtEl>
                                        <p:attrNameLst>
                                          <p:attrName>ppt_x</p:attrName>
                                        </p:attrNameLst>
                                      </p:cBhvr>
                                      <p:tavLst>
                                        <p:tav tm="0">
                                          <p:val>
                                            <p:strVal val="#ppt_x"/>
                                          </p:val>
                                        </p:tav>
                                        <p:tav tm="100000">
                                          <p:val>
                                            <p:strVal val="#ppt_x"/>
                                          </p:val>
                                        </p:tav>
                                      </p:tavLst>
                                    </p:anim>
                                    <p:anim calcmode="lin" valueType="num">
                                      <p:cBhvr additive="base">
                                        <p:cTn id="6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6"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down)">
                                      <p:cBhvr>
                                        <p:cTn id="68" dur="580">
                                          <p:stCondLst>
                                            <p:cond delay="0"/>
                                          </p:stCondLst>
                                        </p:cTn>
                                        <p:tgtEl>
                                          <p:spTgt spid="23"/>
                                        </p:tgtEl>
                                      </p:cBhvr>
                                    </p:animEffect>
                                    <p:anim calcmode="lin" valueType="num">
                                      <p:cBhvr>
                                        <p:cTn id="69"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74" dur="26">
                                          <p:stCondLst>
                                            <p:cond delay="650"/>
                                          </p:stCondLst>
                                        </p:cTn>
                                        <p:tgtEl>
                                          <p:spTgt spid="23"/>
                                        </p:tgtEl>
                                      </p:cBhvr>
                                      <p:to x="100000" y="60000"/>
                                    </p:animScale>
                                    <p:animScale>
                                      <p:cBhvr>
                                        <p:cTn id="75" dur="166" decel="50000">
                                          <p:stCondLst>
                                            <p:cond delay="676"/>
                                          </p:stCondLst>
                                        </p:cTn>
                                        <p:tgtEl>
                                          <p:spTgt spid="23"/>
                                        </p:tgtEl>
                                      </p:cBhvr>
                                      <p:to x="100000" y="100000"/>
                                    </p:animScale>
                                    <p:animScale>
                                      <p:cBhvr>
                                        <p:cTn id="76" dur="26">
                                          <p:stCondLst>
                                            <p:cond delay="1312"/>
                                          </p:stCondLst>
                                        </p:cTn>
                                        <p:tgtEl>
                                          <p:spTgt spid="23"/>
                                        </p:tgtEl>
                                      </p:cBhvr>
                                      <p:to x="100000" y="80000"/>
                                    </p:animScale>
                                    <p:animScale>
                                      <p:cBhvr>
                                        <p:cTn id="77" dur="166" decel="50000">
                                          <p:stCondLst>
                                            <p:cond delay="1338"/>
                                          </p:stCondLst>
                                        </p:cTn>
                                        <p:tgtEl>
                                          <p:spTgt spid="23"/>
                                        </p:tgtEl>
                                      </p:cBhvr>
                                      <p:to x="100000" y="100000"/>
                                    </p:animScale>
                                    <p:animScale>
                                      <p:cBhvr>
                                        <p:cTn id="78" dur="26">
                                          <p:stCondLst>
                                            <p:cond delay="1642"/>
                                          </p:stCondLst>
                                        </p:cTn>
                                        <p:tgtEl>
                                          <p:spTgt spid="23"/>
                                        </p:tgtEl>
                                      </p:cBhvr>
                                      <p:to x="100000" y="90000"/>
                                    </p:animScale>
                                    <p:animScale>
                                      <p:cBhvr>
                                        <p:cTn id="79" dur="166" decel="50000">
                                          <p:stCondLst>
                                            <p:cond delay="1668"/>
                                          </p:stCondLst>
                                        </p:cTn>
                                        <p:tgtEl>
                                          <p:spTgt spid="23"/>
                                        </p:tgtEl>
                                      </p:cBhvr>
                                      <p:to x="100000" y="100000"/>
                                    </p:animScale>
                                    <p:animScale>
                                      <p:cBhvr>
                                        <p:cTn id="80" dur="26">
                                          <p:stCondLst>
                                            <p:cond delay="1808"/>
                                          </p:stCondLst>
                                        </p:cTn>
                                        <p:tgtEl>
                                          <p:spTgt spid="23"/>
                                        </p:tgtEl>
                                      </p:cBhvr>
                                      <p:to x="100000" y="95000"/>
                                    </p:animScale>
                                    <p:animScale>
                                      <p:cBhvr>
                                        <p:cTn id="81" dur="166" decel="50000">
                                          <p:stCondLst>
                                            <p:cond delay="1834"/>
                                          </p:stCondLst>
                                        </p:cTn>
                                        <p:tgtEl>
                                          <p:spTgt spid="23"/>
                                        </p:tgtEl>
                                      </p:cBhvr>
                                      <p:to x="100000" y="100000"/>
                                    </p:animScale>
                                  </p:childTnLst>
                                </p:cTn>
                              </p:par>
                            </p:childTnLst>
                          </p:cTn>
                        </p:par>
                      </p:childTnLst>
                    </p:cTn>
                  </p:par>
                  <p:par>
                    <p:cTn id="82" fill="hold">
                      <p:stCondLst>
                        <p:cond delay="indefinite"/>
                      </p:stCondLst>
                      <p:childTnLst>
                        <p:par>
                          <p:cTn id="83" fill="hold">
                            <p:stCondLst>
                              <p:cond delay="0"/>
                            </p:stCondLst>
                            <p:childTnLst>
                              <p:par>
                                <p:cTn id="84" presetID="26" presetClass="entr" presetSubtype="0" fill="hold" grpId="0" nodeType="clickEffect">
                                  <p:stCondLst>
                                    <p:cond delay="0"/>
                                  </p:stCondLst>
                                  <p:childTnLst>
                                    <p:set>
                                      <p:cBhvr>
                                        <p:cTn id="85" dur="1" fill="hold">
                                          <p:stCondLst>
                                            <p:cond delay="0"/>
                                          </p:stCondLst>
                                        </p:cTn>
                                        <p:tgtEl>
                                          <p:spTgt spid="22"/>
                                        </p:tgtEl>
                                        <p:attrNameLst>
                                          <p:attrName>style.visibility</p:attrName>
                                        </p:attrNameLst>
                                      </p:cBhvr>
                                      <p:to>
                                        <p:strVal val="visible"/>
                                      </p:to>
                                    </p:set>
                                    <p:animEffect transition="in" filter="wipe(down)">
                                      <p:cBhvr>
                                        <p:cTn id="86" dur="580">
                                          <p:stCondLst>
                                            <p:cond delay="0"/>
                                          </p:stCondLst>
                                        </p:cTn>
                                        <p:tgtEl>
                                          <p:spTgt spid="22"/>
                                        </p:tgtEl>
                                      </p:cBhvr>
                                    </p:animEffect>
                                    <p:anim calcmode="lin" valueType="num">
                                      <p:cBhvr>
                                        <p:cTn id="87"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88"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89"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90"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91"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92" dur="26">
                                          <p:stCondLst>
                                            <p:cond delay="650"/>
                                          </p:stCondLst>
                                        </p:cTn>
                                        <p:tgtEl>
                                          <p:spTgt spid="22"/>
                                        </p:tgtEl>
                                      </p:cBhvr>
                                      <p:to x="100000" y="60000"/>
                                    </p:animScale>
                                    <p:animScale>
                                      <p:cBhvr>
                                        <p:cTn id="93" dur="166" decel="50000">
                                          <p:stCondLst>
                                            <p:cond delay="676"/>
                                          </p:stCondLst>
                                        </p:cTn>
                                        <p:tgtEl>
                                          <p:spTgt spid="22"/>
                                        </p:tgtEl>
                                      </p:cBhvr>
                                      <p:to x="100000" y="100000"/>
                                    </p:animScale>
                                    <p:animScale>
                                      <p:cBhvr>
                                        <p:cTn id="94" dur="26">
                                          <p:stCondLst>
                                            <p:cond delay="1312"/>
                                          </p:stCondLst>
                                        </p:cTn>
                                        <p:tgtEl>
                                          <p:spTgt spid="22"/>
                                        </p:tgtEl>
                                      </p:cBhvr>
                                      <p:to x="100000" y="80000"/>
                                    </p:animScale>
                                    <p:animScale>
                                      <p:cBhvr>
                                        <p:cTn id="95" dur="166" decel="50000">
                                          <p:stCondLst>
                                            <p:cond delay="1338"/>
                                          </p:stCondLst>
                                        </p:cTn>
                                        <p:tgtEl>
                                          <p:spTgt spid="22"/>
                                        </p:tgtEl>
                                      </p:cBhvr>
                                      <p:to x="100000" y="100000"/>
                                    </p:animScale>
                                    <p:animScale>
                                      <p:cBhvr>
                                        <p:cTn id="96" dur="26">
                                          <p:stCondLst>
                                            <p:cond delay="1642"/>
                                          </p:stCondLst>
                                        </p:cTn>
                                        <p:tgtEl>
                                          <p:spTgt spid="22"/>
                                        </p:tgtEl>
                                      </p:cBhvr>
                                      <p:to x="100000" y="90000"/>
                                    </p:animScale>
                                    <p:animScale>
                                      <p:cBhvr>
                                        <p:cTn id="97" dur="166" decel="50000">
                                          <p:stCondLst>
                                            <p:cond delay="1668"/>
                                          </p:stCondLst>
                                        </p:cTn>
                                        <p:tgtEl>
                                          <p:spTgt spid="22"/>
                                        </p:tgtEl>
                                      </p:cBhvr>
                                      <p:to x="100000" y="100000"/>
                                    </p:animScale>
                                    <p:animScale>
                                      <p:cBhvr>
                                        <p:cTn id="98" dur="26">
                                          <p:stCondLst>
                                            <p:cond delay="1808"/>
                                          </p:stCondLst>
                                        </p:cTn>
                                        <p:tgtEl>
                                          <p:spTgt spid="22"/>
                                        </p:tgtEl>
                                      </p:cBhvr>
                                      <p:to x="100000" y="95000"/>
                                    </p:animScale>
                                    <p:animScale>
                                      <p:cBhvr>
                                        <p:cTn id="99" dur="166" decel="50000">
                                          <p:stCondLst>
                                            <p:cond delay="1834"/>
                                          </p:stCondLst>
                                        </p:cTn>
                                        <p:tgtEl>
                                          <p:spTgt spid="2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P spid="17" grpId="0" animBg="1"/>
      <p:bldP spid="9" grpId="0"/>
      <p:bldP spid="11" grpId="0" animBg="1"/>
      <p:bldP spid="14" grpId="0"/>
      <p:bldP spid="15" grpId="0"/>
      <p:bldP spid="18" grpId="0" animBg="1"/>
      <p:bldP spid="19" grpId="0"/>
      <p:bldP spid="33" grpId="0" animBg="1"/>
      <p:bldP spid="22" grpId="0" animBg="1"/>
      <p:bldP spid="23"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3635896" y="188640"/>
            <a:ext cx="2682145" cy="923330"/>
          </a:xfrm>
          <a:prstGeom prst="rect">
            <a:avLst/>
          </a:prstGeom>
          <a:noFill/>
        </p:spPr>
        <p:txBody>
          <a:bodyPr wrap="none" lIns="91440" tIns="45720" rIns="91440" bIns="45720">
            <a:spAutoFit/>
          </a:bodyPr>
          <a:lstStyle/>
          <a:p>
            <a:pPr algn="ctr"/>
            <a:r>
              <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שביטים </a:t>
            </a:r>
          </a:p>
        </p:txBody>
      </p:sp>
      <p:sp>
        <p:nvSpPr>
          <p:cNvPr id="3" name="TextBox 2"/>
          <p:cNvSpPr txBox="1"/>
          <p:nvPr/>
        </p:nvSpPr>
        <p:spPr>
          <a:xfrm>
            <a:off x="107504" y="2620938"/>
            <a:ext cx="8748464" cy="1292662"/>
          </a:xfrm>
          <a:prstGeom prst="rect">
            <a:avLst/>
          </a:prstGeom>
          <a:noFill/>
        </p:spPr>
        <p:txBody>
          <a:bodyPr wrap="square" rtlCol="1">
            <a:spAutoFit/>
          </a:bodyPr>
          <a:lstStyle/>
          <a:p>
            <a:r>
              <a:rPr lang="he-IL" sz="2000" dirty="0"/>
              <a:t>גוש קרח שגודלו נע בין מספר קילומטרים ל- 100 ק"ם . הוא מכיל מספר מרכיבים : </a:t>
            </a:r>
          </a:p>
          <a:p>
            <a:pPr marL="285750" indent="-285750">
              <a:buFont typeface="Arial" pitchFamily="34" charset="0"/>
              <a:buChar char="•"/>
            </a:pPr>
            <a:r>
              <a:rPr lang="he-IL" sz="2000" dirty="0"/>
              <a:t>גרגרי אבק. </a:t>
            </a:r>
          </a:p>
          <a:p>
            <a:pPr marL="285750" indent="-285750">
              <a:buFont typeface="Arial" pitchFamily="34" charset="0"/>
              <a:buChar char="•"/>
            </a:pPr>
            <a:r>
              <a:rPr lang="he-IL" sz="2000" dirty="0"/>
              <a:t>אבנים וסלעים בגדלים שונים מעורבבים מגזים ומים קפואים. </a:t>
            </a:r>
          </a:p>
          <a:p>
            <a:endParaRPr lang="he-IL" dirty="0"/>
          </a:p>
        </p:txBody>
      </p:sp>
      <p:cxnSp>
        <p:nvCxnSpPr>
          <p:cNvPr id="5" name="מחבר ישר 4"/>
          <p:cNvCxnSpPr/>
          <p:nvPr/>
        </p:nvCxnSpPr>
        <p:spPr>
          <a:xfrm flipH="1">
            <a:off x="2303240" y="3052986"/>
            <a:ext cx="4320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מחבר ישר 6"/>
          <p:cNvCxnSpPr/>
          <p:nvPr/>
        </p:nvCxnSpPr>
        <p:spPr>
          <a:xfrm>
            <a:off x="2303240" y="3052986"/>
            <a:ext cx="0" cy="503185"/>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9" name="מחבר ישר 8"/>
          <p:cNvCxnSpPr/>
          <p:nvPr/>
        </p:nvCxnSpPr>
        <p:spPr>
          <a:xfrm>
            <a:off x="2303240" y="3556171"/>
            <a:ext cx="14401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חץ ימינה 9"/>
          <p:cNvSpPr/>
          <p:nvPr/>
        </p:nvSpPr>
        <p:spPr>
          <a:xfrm rot="10800000">
            <a:off x="1799184" y="3208035"/>
            <a:ext cx="504056" cy="1681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dirty="0"/>
          </a:p>
        </p:txBody>
      </p:sp>
      <p:sp>
        <p:nvSpPr>
          <p:cNvPr id="15" name="TextBox 14"/>
          <p:cNvSpPr txBox="1"/>
          <p:nvPr/>
        </p:nvSpPr>
        <p:spPr>
          <a:xfrm>
            <a:off x="107504" y="3052986"/>
            <a:ext cx="1691680" cy="1015663"/>
          </a:xfrm>
          <a:prstGeom prst="rect">
            <a:avLst/>
          </a:prstGeom>
          <a:noFill/>
        </p:spPr>
        <p:txBody>
          <a:bodyPr wrap="square" rtlCol="1">
            <a:spAutoFit/>
          </a:bodyPr>
          <a:lstStyle/>
          <a:p>
            <a:r>
              <a:rPr lang="he-IL" sz="2000" b="1" dirty="0"/>
              <a:t>גוש קרח בטמפ' </a:t>
            </a:r>
            <a:endParaRPr lang="en-US" sz="2000" b="1" dirty="0"/>
          </a:p>
          <a:p>
            <a:r>
              <a:rPr lang="he-IL" sz="2000" b="1" dirty="0"/>
              <a:t> </a:t>
            </a:r>
            <a:r>
              <a:rPr lang="en-US" sz="2000" b="1" dirty="0"/>
              <a:t>C</a:t>
            </a:r>
            <a:r>
              <a:rPr lang="he-IL" sz="2000" b="1" dirty="0"/>
              <a:t>◦250</a:t>
            </a:r>
            <a:r>
              <a:rPr lang="en-US" sz="2000" b="1" dirty="0"/>
              <a:t>-</a:t>
            </a:r>
            <a:endParaRPr lang="he-IL" sz="2000" b="1" dirty="0"/>
          </a:p>
        </p:txBody>
      </p:sp>
      <p:sp>
        <p:nvSpPr>
          <p:cNvPr id="24" name="TextBox 23"/>
          <p:cNvSpPr txBox="1"/>
          <p:nvPr/>
        </p:nvSpPr>
        <p:spPr>
          <a:xfrm>
            <a:off x="107504" y="4725144"/>
            <a:ext cx="8640960" cy="1569660"/>
          </a:xfrm>
          <a:prstGeom prst="rect">
            <a:avLst/>
          </a:prstGeom>
          <a:noFill/>
        </p:spPr>
        <p:txBody>
          <a:bodyPr wrap="square" rtlCol="1">
            <a:spAutoFit/>
          </a:bodyPr>
          <a:lstStyle/>
          <a:p>
            <a:r>
              <a:rPr lang="he-IL" sz="2400" dirty="0"/>
              <a:t>השביט מקיף את השמש  במסלול אליפטי . בקצה המסלול השביט קרוב לשמש, הקרח והגזים מתאדים ויוצרים ענן של גז . </a:t>
            </a:r>
          </a:p>
          <a:p>
            <a:r>
              <a:rPr lang="he-IL" sz="2400" dirty="0"/>
              <a:t>חלקיקי הגז והאבק שנפלטים בזמן תנועתו של השביט יוצרים את זנב השביט והחלקים פנימיים יותר יוצרים את הראש </a:t>
            </a:r>
            <a:r>
              <a:rPr lang="he-IL" sz="2000" dirty="0"/>
              <a:t>. </a:t>
            </a: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359010"/>
            <a:ext cx="2520280" cy="188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5285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down)">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1000"/>
                                        <p:tgtEl>
                                          <p:spTgt spid="24"/>
                                        </p:tgtEl>
                                      </p:cBhvr>
                                    </p:animEffect>
                                    <p:anim calcmode="lin" valueType="num">
                                      <p:cBhvr>
                                        <p:cTn id="25" dur="1000" fill="hold"/>
                                        <p:tgtEl>
                                          <p:spTgt spid="24"/>
                                        </p:tgtEl>
                                        <p:attrNameLst>
                                          <p:attrName>ppt_x</p:attrName>
                                        </p:attrNameLst>
                                      </p:cBhvr>
                                      <p:tavLst>
                                        <p:tav tm="0">
                                          <p:val>
                                            <p:strVal val="#ppt_x"/>
                                          </p:val>
                                        </p:tav>
                                        <p:tav tm="100000">
                                          <p:val>
                                            <p:strVal val="#ppt_x"/>
                                          </p:val>
                                        </p:tav>
                                      </p:tavLst>
                                    </p:anim>
                                    <p:anim calcmode="lin" valueType="num">
                                      <p:cBhvr>
                                        <p:cTn id="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15"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20688"/>
            <a:ext cx="2088232" cy="262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מלבן 1"/>
          <p:cNvSpPr/>
          <p:nvPr/>
        </p:nvSpPr>
        <p:spPr>
          <a:xfrm>
            <a:off x="2915816" y="476672"/>
            <a:ext cx="3647153" cy="923330"/>
          </a:xfrm>
          <a:prstGeom prst="rect">
            <a:avLst/>
          </a:prstGeom>
          <a:noFill/>
        </p:spPr>
        <p:txBody>
          <a:bodyPr wrap="none" lIns="91440" tIns="45720" rIns="91440" bIns="45720">
            <a:spAutoFit/>
          </a:bodyPr>
          <a:lstStyle/>
          <a:p>
            <a:pPr algn="ctr"/>
            <a:r>
              <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מטאורידים </a:t>
            </a:r>
          </a:p>
        </p:txBody>
      </p:sp>
      <p:sp>
        <p:nvSpPr>
          <p:cNvPr id="3" name="TextBox 2"/>
          <p:cNvSpPr txBox="1"/>
          <p:nvPr/>
        </p:nvSpPr>
        <p:spPr>
          <a:xfrm>
            <a:off x="2664721" y="1404737"/>
            <a:ext cx="5976664" cy="2800767"/>
          </a:xfrm>
          <a:prstGeom prst="rect">
            <a:avLst/>
          </a:prstGeom>
          <a:noFill/>
        </p:spPr>
        <p:txBody>
          <a:bodyPr wrap="square" rtlCol="1">
            <a:spAutoFit/>
          </a:bodyPr>
          <a:lstStyle/>
          <a:p>
            <a:r>
              <a:rPr lang="he-IL" sz="2200" dirty="0"/>
              <a:t>גוף שמימי קטן הנע במערכת השמש . גודלו יכול להיות כגודלה של אבן קטנה אך יכול להגיע לגודל של 10 מטרים. יש סוגים שונים של מטאורידים. </a:t>
            </a:r>
          </a:p>
          <a:p>
            <a:pPr marL="285750" indent="-285750">
              <a:buFont typeface="Arial" pitchFamily="34" charset="0"/>
              <a:buChar char="•"/>
            </a:pPr>
            <a:r>
              <a:rPr lang="he-IL" sz="2200" dirty="0"/>
              <a:t>בנויים מאבן </a:t>
            </a:r>
          </a:p>
          <a:p>
            <a:pPr marL="285750" indent="-285750">
              <a:buFont typeface="Arial" pitchFamily="34" charset="0"/>
              <a:buChar char="•"/>
            </a:pPr>
            <a:r>
              <a:rPr lang="he-IL" sz="2200" dirty="0"/>
              <a:t>בנויים ממתכת </a:t>
            </a:r>
          </a:p>
          <a:p>
            <a:pPr marL="285750" indent="-285750">
              <a:buFont typeface="Arial" pitchFamily="34" charset="0"/>
              <a:buChar char="•"/>
            </a:pPr>
            <a:r>
              <a:rPr lang="he-IL" sz="2200" dirty="0"/>
              <a:t>בנויים מקרח . </a:t>
            </a:r>
          </a:p>
          <a:p>
            <a:pPr marL="285750" indent="-285750">
              <a:buFont typeface="Arial" pitchFamily="34" charset="0"/>
              <a:buChar char="•"/>
            </a:pPr>
            <a:r>
              <a:rPr lang="he-IL" sz="2200" dirty="0"/>
              <a:t>מקורם של רוב המטאורידים הוא מגרעין כוכב השביט שהתפרק. </a:t>
            </a:r>
          </a:p>
        </p:txBody>
      </p:sp>
      <p:sp>
        <p:nvSpPr>
          <p:cNvPr id="4" name="מלבן 3"/>
          <p:cNvSpPr/>
          <p:nvPr/>
        </p:nvSpPr>
        <p:spPr>
          <a:xfrm>
            <a:off x="3293112" y="3900311"/>
            <a:ext cx="2359941" cy="923330"/>
          </a:xfrm>
          <a:prstGeom prst="rect">
            <a:avLst/>
          </a:prstGeom>
          <a:noFill/>
        </p:spPr>
        <p:txBody>
          <a:bodyPr wrap="none" lIns="91440" tIns="45720" rIns="91440" bIns="45720">
            <a:spAutoFit/>
          </a:bodyPr>
          <a:lstStyle/>
          <a:p>
            <a:pPr algn="ctr"/>
            <a:r>
              <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מטאור </a:t>
            </a:r>
          </a:p>
        </p:txBody>
      </p:sp>
      <p:sp>
        <p:nvSpPr>
          <p:cNvPr id="5" name="TextBox 4"/>
          <p:cNvSpPr txBox="1"/>
          <p:nvPr/>
        </p:nvSpPr>
        <p:spPr>
          <a:xfrm>
            <a:off x="323527" y="4823641"/>
            <a:ext cx="8317857" cy="1107996"/>
          </a:xfrm>
          <a:prstGeom prst="rect">
            <a:avLst/>
          </a:prstGeom>
          <a:noFill/>
        </p:spPr>
        <p:txBody>
          <a:bodyPr wrap="square" rtlCol="1">
            <a:spAutoFit/>
          </a:bodyPr>
          <a:lstStyle/>
          <a:p>
            <a:r>
              <a:rPr lang="he-IL" sz="2200" dirty="0"/>
              <a:t>מטאור הוא מטאוריד שנשרף באטמוספירה של כדור הארץ. </a:t>
            </a:r>
          </a:p>
          <a:p>
            <a:r>
              <a:rPr lang="he-IL" sz="2200" dirty="0"/>
              <a:t>מטאורידים גדולים לא נשרפים בשלמותם והם יכולים לפגוע בכדור הארץ . </a:t>
            </a:r>
          </a:p>
          <a:p>
            <a:r>
              <a:rPr lang="he-IL" sz="2200" dirty="0"/>
              <a:t>מטאור שפוגע בכדור הארץ נקרא מטאוריט . </a:t>
            </a:r>
          </a:p>
        </p:txBody>
      </p:sp>
    </p:spTree>
    <p:extLst>
      <p:ext uri="{BB962C8B-B14F-4D97-AF65-F5344CB8AC3E}">
        <p14:creationId xmlns:p14="http://schemas.microsoft.com/office/powerpoint/2010/main" val="208842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2872526" y="290716"/>
            <a:ext cx="4105611" cy="923330"/>
          </a:xfrm>
          <a:prstGeom prst="rect">
            <a:avLst/>
          </a:prstGeom>
          <a:noFill/>
        </p:spPr>
        <p:txBody>
          <a:bodyPr wrap="none" lIns="91440" tIns="45720" rIns="91440" bIns="45720">
            <a:spAutoFit/>
          </a:bodyPr>
          <a:lstStyle/>
          <a:p>
            <a:pPr algn="ctr"/>
            <a:r>
              <a:rPr lang="he-IL"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אסטרואידים </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68405"/>
            <a:ext cx="285750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275856" y="1874892"/>
            <a:ext cx="5184576" cy="2554545"/>
          </a:xfrm>
          <a:prstGeom prst="rect">
            <a:avLst/>
          </a:prstGeom>
          <a:noFill/>
        </p:spPr>
        <p:txBody>
          <a:bodyPr wrap="square" rtlCol="1">
            <a:spAutoFit/>
          </a:bodyPr>
          <a:lstStyle/>
          <a:p>
            <a:r>
              <a:rPr lang="he-IL" sz="3200" dirty="0"/>
              <a:t>הם גושי סלעים הדומים לתכונות סלעי כוכבי הלכת הפנימיים. הם גם </a:t>
            </a:r>
            <a:r>
              <a:rPr lang="he-IL" sz="3200"/>
              <a:t>מסתובבים סביב </a:t>
            </a:r>
            <a:r>
              <a:rPr lang="he-IL" sz="3200" dirty="0"/>
              <a:t>השמש כמו כוכבי לכת. </a:t>
            </a:r>
          </a:p>
          <a:p>
            <a:endParaRPr lang="he-IL" sz="3200" dirty="0"/>
          </a:p>
        </p:txBody>
      </p:sp>
      <p:sp>
        <p:nvSpPr>
          <p:cNvPr id="4" name="TextBox 3"/>
          <p:cNvSpPr txBox="1"/>
          <p:nvPr/>
        </p:nvSpPr>
        <p:spPr>
          <a:xfrm>
            <a:off x="260188" y="4394945"/>
            <a:ext cx="8424936" cy="1569660"/>
          </a:xfrm>
          <a:prstGeom prst="rect">
            <a:avLst/>
          </a:prstGeom>
          <a:noFill/>
        </p:spPr>
        <p:txBody>
          <a:bodyPr wrap="square" rtlCol="1">
            <a:spAutoFit/>
          </a:bodyPr>
          <a:lstStyle/>
          <a:p>
            <a:r>
              <a:rPr lang="he-IL" sz="3200" dirty="0"/>
              <a:t>רוב האסטרואידים מרוכזים בין מאדים ולצדק בחגורה המקיפה את השמש. </a:t>
            </a:r>
          </a:p>
          <a:p>
            <a:endParaRPr lang="he-IL" sz="3200" dirty="0"/>
          </a:p>
        </p:txBody>
      </p:sp>
    </p:spTree>
    <p:extLst>
      <p:ext uri="{BB962C8B-B14F-4D97-AF65-F5344CB8AC3E}">
        <p14:creationId xmlns:p14="http://schemas.microsoft.com/office/powerpoint/2010/main" val="1652826637"/>
      </p:ext>
    </p:extLst>
  </p:cSld>
  <p:clrMapOvr>
    <a:masterClrMapping/>
  </p:clrMapOvr>
</p:sld>
</file>

<file path=ppt/theme/theme1.xml><?xml version="1.0" encoding="utf-8"?>
<a:theme xmlns:a="http://schemas.openxmlformats.org/drawingml/2006/main" name="זרם מדחף">
  <a:themeElements>
    <a:clrScheme name="זרם מדחף">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זרם מדחף">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זרם מדחף">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1247</TotalTime>
  <Words>2123</Words>
  <Application>Microsoft Office PowerPoint</Application>
  <PresentationFormat>‫הצגה על המסך (4:3)</PresentationFormat>
  <Paragraphs>148</Paragraphs>
  <Slides>21</Slides>
  <Notes>1</Notes>
  <HiddenSlides>0</HiddenSlides>
  <MMClips>0</MMClips>
  <ScaleCrop>false</ScaleCrop>
  <HeadingPairs>
    <vt:vector size="6" baseType="variant">
      <vt:variant>
        <vt:lpstr>גופנים בשימוש</vt:lpstr>
      </vt:variant>
      <vt:variant>
        <vt:i4>5</vt:i4>
      </vt:variant>
      <vt:variant>
        <vt:lpstr>ערכת נושא</vt:lpstr>
      </vt:variant>
      <vt:variant>
        <vt:i4>1</vt:i4>
      </vt:variant>
      <vt:variant>
        <vt:lpstr>כותרות שקופיות</vt:lpstr>
      </vt:variant>
      <vt:variant>
        <vt:i4>21</vt:i4>
      </vt:variant>
    </vt:vector>
  </HeadingPairs>
  <TitlesOfParts>
    <vt:vector size="27" baseType="lpstr">
      <vt:lpstr>Arial</vt:lpstr>
      <vt:lpstr>Calibri</vt:lpstr>
      <vt:lpstr>Georgia</vt:lpstr>
      <vt:lpstr>Trebuchet MS</vt:lpstr>
      <vt:lpstr>Wingdings</vt:lpstr>
      <vt:lpstr>זרם מדחף</vt:lpstr>
      <vt:lpstr>אסטרונומיה </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אסטרונומיה</dc:title>
  <dc:creator>ohayon</dc:creator>
  <cp:lastModifiedBy>קרן חסדאי פרץ</cp:lastModifiedBy>
  <cp:revision>45</cp:revision>
  <dcterms:created xsi:type="dcterms:W3CDTF">2012-04-14T10:10:40Z</dcterms:created>
  <dcterms:modified xsi:type="dcterms:W3CDTF">2024-02-05T10:32:26Z</dcterms:modified>
</cp:coreProperties>
</file>