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9" d="100"/>
          <a:sy n="19" d="100"/>
        </p:scale>
        <p:origin x="219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2E7E21-CB26-4EB3-905D-83E9C2108E51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74E3C0-62A7-438C-85E9-5753B89864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535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35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120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05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302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90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224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41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62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270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388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0C7C-DEE6-4ADA-9A85-11A1166B28C9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60615-C418-4797-93BC-571407C2DD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674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ybag.ofek.cet.ac.il/content/player.aspx?manifest=/api/manifests/item/he/8cbf2a18-a5a4-43d3-8e81-5a094a0f0c77/?_=139430727020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68811" y="620688"/>
            <a:ext cx="881202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u="sng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מערכת התנועה: </a:t>
            </a:r>
          </a:p>
          <a:p>
            <a:pPr algn="ctr"/>
            <a:r>
              <a:rPr lang="he-IL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שרירים, עצמות (שלד), גידים, מפרקים</a:t>
            </a:r>
          </a:p>
        </p:txBody>
      </p:sp>
      <p:sp>
        <p:nvSpPr>
          <p:cNvPr id="6" name="מלבן 5"/>
          <p:cNvSpPr/>
          <p:nvPr/>
        </p:nvSpPr>
        <p:spPr>
          <a:xfrm>
            <a:off x="560745" y="3068960"/>
            <a:ext cx="802816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גיד- מחבר בין </a:t>
            </a:r>
            <a:r>
              <a:rPr lang="he-IL" sz="5400" b="1" u="sng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שריר</a:t>
            </a:r>
            <a:r>
              <a:rPr lang="he-IL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ל</a:t>
            </a:r>
            <a:r>
              <a:rPr lang="he-IL" sz="5400" b="1" u="sng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עצם</a:t>
            </a:r>
            <a:r>
              <a:rPr lang="he-IL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he-IL" sz="5400" b="1" dirty="0">
                <a:solidFill>
                  <a:srgbClr val="FF0000"/>
                </a:solidFill>
              </a:rPr>
              <a:t>מפרק- מחבר בין </a:t>
            </a:r>
            <a:r>
              <a:rPr lang="he-IL" sz="5400" b="1" u="sng" dirty="0">
                <a:solidFill>
                  <a:srgbClr val="FF0000"/>
                </a:solidFill>
              </a:rPr>
              <a:t>עצם</a:t>
            </a:r>
            <a:r>
              <a:rPr lang="he-IL" sz="5400" b="1" dirty="0">
                <a:solidFill>
                  <a:srgbClr val="FF0000"/>
                </a:solidFill>
              </a:rPr>
              <a:t> ל</a:t>
            </a:r>
            <a:r>
              <a:rPr lang="he-IL" sz="5400" b="1" u="sng" dirty="0">
                <a:solidFill>
                  <a:srgbClr val="FF0000"/>
                </a:solidFill>
              </a:rPr>
              <a:t>עצם</a:t>
            </a:r>
            <a:r>
              <a:rPr lang="he-IL" sz="5400" b="1" dirty="0"/>
              <a:t>.</a:t>
            </a:r>
          </a:p>
          <a:p>
            <a:pPr algn="ctr"/>
            <a:endParaRPr lang="he-I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530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שנה 2"/>
          <p:cNvSpPr txBox="1">
            <a:spLocks/>
          </p:cNvSpPr>
          <p:nvPr/>
        </p:nvSpPr>
        <p:spPr>
          <a:xfrm>
            <a:off x="755576" y="1935887"/>
            <a:ext cx="7848872" cy="40684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b="1" dirty="0">
                <a:solidFill>
                  <a:schemeClr val="tx2">
                    <a:lumMod val="75000"/>
                  </a:schemeClr>
                </a:solidFill>
              </a:rPr>
              <a:t>כל תנועה בגופנו מלווה בפעולת שרירים.</a:t>
            </a:r>
          </a:p>
          <a:p>
            <a:r>
              <a:rPr lang="he-IL" b="1" dirty="0">
                <a:solidFill>
                  <a:schemeClr val="tx2">
                    <a:lumMod val="75000"/>
                  </a:schemeClr>
                </a:solidFill>
              </a:rPr>
              <a:t>השריר דומה לקפיץ ויכול להימצא בשני מצבים:</a:t>
            </a:r>
          </a:p>
          <a:p>
            <a:r>
              <a:rPr lang="he-IL" b="1" u="sng" dirty="0">
                <a:solidFill>
                  <a:schemeClr val="tx2">
                    <a:lumMod val="75000"/>
                  </a:schemeClr>
                </a:solidFill>
              </a:rPr>
              <a:t>שריר מכווץ: </a:t>
            </a:r>
            <a:r>
              <a:rPr lang="he-IL" b="1" dirty="0">
                <a:solidFill>
                  <a:schemeClr val="tx2">
                    <a:lumMod val="75000"/>
                  </a:schemeClr>
                </a:solidFill>
              </a:rPr>
              <a:t>שריר קצר, עבה וקשה</a:t>
            </a:r>
          </a:p>
          <a:p>
            <a:r>
              <a:rPr lang="he-IL" b="1" u="sng" dirty="0">
                <a:solidFill>
                  <a:schemeClr val="tx2">
                    <a:lumMod val="75000"/>
                  </a:schemeClr>
                </a:solidFill>
              </a:rPr>
              <a:t>שריר רפוי</a:t>
            </a:r>
            <a:r>
              <a:rPr lang="he-IL" b="1" dirty="0">
                <a:solidFill>
                  <a:schemeClr val="tx2">
                    <a:lumMod val="75000"/>
                  </a:schemeClr>
                </a:solidFill>
              </a:rPr>
              <a:t>: שריר ארוך , צר ופחות קשה</a:t>
            </a:r>
          </a:p>
          <a:p>
            <a:r>
              <a:rPr lang="he-IL" b="1" dirty="0">
                <a:solidFill>
                  <a:schemeClr val="tx2">
                    <a:lumMod val="75000"/>
                  </a:schemeClr>
                </a:solidFill>
              </a:rPr>
              <a:t>כאשר שריר מתכווץ השריר המקביל לו מתרפה.</a:t>
            </a:r>
          </a:p>
          <a:p>
            <a:endParaRPr lang="he-I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כותרת 1"/>
          <p:cNvSpPr txBox="1">
            <a:spLocks/>
          </p:cNvSpPr>
          <p:nvPr/>
        </p:nvSpPr>
        <p:spPr>
          <a:xfrm>
            <a:off x="971600" y="764704"/>
            <a:ext cx="7772400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5400" b="1" u="sng" dirty="0">
                <a:solidFill>
                  <a:schemeClr val="accent2">
                    <a:lumMod val="75000"/>
                  </a:schemeClr>
                </a:solidFill>
              </a:rPr>
              <a:t>השרירים</a:t>
            </a:r>
          </a:p>
        </p:txBody>
      </p:sp>
      <p:pic>
        <p:nvPicPr>
          <p:cNvPr id="4" name="Picture 2" descr="C:\Users\USER\AppData\Local\Microsoft\Windows\Temporary Internet Files\Content.IE5\1Y1MNWC3\MC9003910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125"/>
            <a:ext cx="1512168" cy="191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19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76672"/>
            <a:ext cx="7560840" cy="26161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u="sng" dirty="0">
                <a:solidFill>
                  <a:srgbClr val="00B050"/>
                </a:solidFill>
              </a:rPr>
              <a:t>סוגי שרירים:</a:t>
            </a:r>
          </a:p>
          <a:p>
            <a:r>
              <a:rPr lang="he-IL" sz="3200" b="1" u="sng" dirty="0">
                <a:solidFill>
                  <a:srgbClr val="FF0000"/>
                </a:solidFill>
              </a:rPr>
              <a:t>שריר ארוך- </a:t>
            </a:r>
            <a:r>
              <a:rPr lang="he-IL" sz="3200" dirty="0"/>
              <a:t>אחראי על תנועות גדולות: שחיה, ריצה וכד'.</a:t>
            </a:r>
          </a:p>
          <a:p>
            <a:r>
              <a:rPr lang="he-IL" sz="3200" b="1" u="sng" dirty="0">
                <a:solidFill>
                  <a:srgbClr val="FF0000"/>
                </a:solidFill>
              </a:rPr>
              <a:t>שריר קצר-</a:t>
            </a:r>
            <a:r>
              <a:rPr lang="he-IL" sz="3200" b="1" dirty="0">
                <a:solidFill>
                  <a:srgbClr val="FF0000"/>
                </a:solidFill>
              </a:rPr>
              <a:t> </a:t>
            </a:r>
            <a:r>
              <a:rPr lang="he-IL" sz="3200" dirty="0"/>
              <a:t>אחראי על תנועות עדינות: כתיבה, ציור, דיבור וכד'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3284984"/>
            <a:ext cx="8035938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u="sng" dirty="0">
                <a:solidFill>
                  <a:srgbClr val="00B050"/>
                </a:solidFill>
              </a:rPr>
              <a:t>חלוקה נוספת:</a:t>
            </a:r>
          </a:p>
          <a:p>
            <a:r>
              <a:rPr lang="he-IL" sz="3200" b="1" u="sng" dirty="0">
                <a:solidFill>
                  <a:srgbClr val="FF0000"/>
                </a:solidFill>
              </a:rPr>
              <a:t>שריר רצוני- </a:t>
            </a:r>
            <a:r>
              <a:rPr lang="he-IL" sz="3200" dirty="0"/>
              <a:t>שריר שאנו שולטים בפעולתו- לדוגמא: השריר ביד.</a:t>
            </a:r>
          </a:p>
          <a:p>
            <a:r>
              <a:rPr lang="he-IL" sz="3200" b="1" u="sng" dirty="0">
                <a:solidFill>
                  <a:srgbClr val="FF0000"/>
                </a:solidFill>
              </a:rPr>
              <a:t>שריר לא רצוני- </a:t>
            </a:r>
            <a:r>
              <a:rPr lang="he-IL" sz="3200" dirty="0"/>
              <a:t>שריר שאיננו שולטים בפעולתו- לדוגמא: שריר הלב.</a:t>
            </a:r>
          </a:p>
        </p:txBody>
      </p:sp>
    </p:spTree>
    <p:extLst>
      <p:ext uri="{BB962C8B-B14F-4D97-AF65-F5344CB8AC3E}">
        <p14:creationId xmlns:p14="http://schemas.microsoft.com/office/powerpoint/2010/main" val="294111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38877" y="332656"/>
            <a:ext cx="786625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5400" b="1" u="sng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תפקידי השלד: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he-IL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הגנה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על איברים פנימיים.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מתן </a:t>
            </a:r>
            <a:r>
              <a:rPr lang="he-IL" sz="5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צורה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לגוף.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he-I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מאפשר </a:t>
            </a:r>
            <a:r>
              <a:rPr lang="he-IL" sz="54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תנועה</a:t>
            </a:r>
            <a:r>
              <a:rPr lang="he-I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4149080"/>
            <a:ext cx="6718571" cy="224676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dirty="0">
                <a:hlinkClick r:id="rId2"/>
              </a:rPr>
              <a:t>בקישור הבא תוכלו למצוא את מבנה השלד-</a:t>
            </a:r>
          </a:p>
          <a:p>
            <a:r>
              <a:rPr lang="he-IL" sz="2800" dirty="0">
                <a:hlinkClick r:id="rId2"/>
              </a:rPr>
              <a:t> שמות העצמות השונות והמפרקים.</a:t>
            </a:r>
            <a:r>
              <a:rPr lang="he-IL" sz="2800" dirty="0"/>
              <a:t> (אתר אופק)</a:t>
            </a:r>
          </a:p>
          <a:p>
            <a:r>
              <a:rPr lang="he-IL" sz="2800" dirty="0"/>
              <a:t>בצעו את הפעילויות השונות.</a:t>
            </a:r>
          </a:p>
          <a:p>
            <a:endParaRPr lang="he-IL" sz="2800" dirty="0"/>
          </a:p>
          <a:p>
            <a:endParaRPr lang="he-IL" sz="2800" dirty="0"/>
          </a:p>
        </p:txBody>
      </p:sp>
      <p:pic>
        <p:nvPicPr>
          <p:cNvPr id="2050" name="Picture 2" descr="C:\Users\USER\AppData\Local\Microsoft\Windows\Temporary Internet Files\Content.IE5\W7KBFKJQ\MC9004363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2040816"/>
            <a:ext cx="4169618" cy="416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64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4"/>
            <a:ext cx="8706189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u="sng" dirty="0">
                <a:solidFill>
                  <a:srgbClr val="0070C0"/>
                </a:solidFill>
              </a:rPr>
              <a:t>בשלד ישנן שלושה סוגי עצמות: </a:t>
            </a:r>
          </a:p>
          <a:p>
            <a:r>
              <a:rPr lang="he-IL" sz="3600" u="sng" dirty="0">
                <a:solidFill>
                  <a:srgbClr val="00B050"/>
                </a:solidFill>
              </a:rPr>
              <a:t>עצמות שטוחות</a:t>
            </a:r>
            <a:r>
              <a:rPr lang="he-IL" sz="3600" dirty="0"/>
              <a:t>: </a:t>
            </a:r>
          </a:p>
          <a:p>
            <a:r>
              <a:rPr lang="he-IL" sz="3600" dirty="0"/>
              <a:t>עצמות הגולגולת, הצלעות.</a:t>
            </a:r>
          </a:p>
          <a:p>
            <a:r>
              <a:rPr lang="he-IL" sz="3600" dirty="0"/>
              <a:t>(משמשות להגנה על איברים פנימיים)</a:t>
            </a:r>
          </a:p>
          <a:p>
            <a:r>
              <a:rPr lang="he-IL" sz="3600" u="sng" dirty="0">
                <a:solidFill>
                  <a:srgbClr val="00B050"/>
                </a:solidFill>
              </a:rPr>
              <a:t>עצמות קצרות</a:t>
            </a:r>
            <a:r>
              <a:rPr lang="he-IL" sz="3600" dirty="0"/>
              <a:t>:</a:t>
            </a:r>
          </a:p>
          <a:p>
            <a:r>
              <a:rPr lang="he-IL" sz="3600" dirty="0"/>
              <a:t> בכף היד (תנועות קטנות), </a:t>
            </a:r>
          </a:p>
          <a:p>
            <a:r>
              <a:rPr lang="he-IL" sz="3600" dirty="0"/>
              <a:t>בעמוד השדרה (לכיפוף הגב). </a:t>
            </a:r>
          </a:p>
          <a:p>
            <a:r>
              <a:rPr lang="he-IL" sz="3600" u="sng" dirty="0">
                <a:solidFill>
                  <a:srgbClr val="00B050"/>
                </a:solidFill>
              </a:rPr>
              <a:t>עצמות ארוכות וגליליות</a:t>
            </a:r>
            <a:r>
              <a:rPr lang="he-IL" sz="3600" dirty="0"/>
              <a:t>: </a:t>
            </a:r>
          </a:p>
          <a:p>
            <a:r>
              <a:rPr lang="he-IL" sz="3600" dirty="0"/>
              <a:t>בזרוע, ברגל (ליציבה ותנועות גדולות)</a:t>
            </a:r>
          </a:p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23315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39552" y="404664"/>
            <a:ext cx="8326367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0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מפרקים</a:t>
            </a:r>
          </a:p>
          <a:p>
            <a:endParaRPr lang="he-IL" sz="3200" b="1" cap="none" spc="0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he-IL" sz="32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סוגי מפרקים:</a:t>
            </a:r>
          </a:p>
          <a:p>
            <a:r>
              <a:rPr lang="he-IL" sz="3200" b="1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מפרק כדורי- </a:t>
            </a:r>
            <a:r>
              <a:rPr lang="he-IL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מאפשר תנועה סיבובית.</a:t>
            </a:r>
          </a:p>
          <a:p>
            <a:r>
              <a:rPr lang="he-IL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לדוגמא: מפרק הכתף.</a:t>
            </a:r>
          </a:p>
          <a:p>
            <a:r>
              <a:rPr lang="he-IL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מפרק צירי- </a:t>
            </a:r>
            <a:r>
              <a:rPr lang="he-IL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מאפשר תנועה הדומה לציר של דלת. </a:t>
            </a:r>
          </a:p>
          <a:p>
            <a:r>
              <a:rPr lang="he-IL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לדוגמא מפרק המרפק.</a:t>
            </a:r>
          </a:p>
          <a:p>
            <a:r>
              <a:rPr lang="he-IL" sz="3200" b="1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מפרק תפר- </a:t>
            </a:r>
            <a:r>
              <a:rPr lang="he-IL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בנוי כמו פאזל. אינו מאפשר תנועה. לדוגמא: החיבור בין עצמות הגולגולת.</a:t>
            </a:r>
          </a:p>
        </p:txBody>
      </p:sp>
    </p:spTree>
    <p:extLst>
      <p:ext uri="{BB962C8B-B14F-4D97-AF65-F5344CB8AC3E}">
        <p14:creationId xmlns:p14="http://schemas.microsoft.com/office/powerpoint/2010/main" val="257611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-59228" y="404664"/>
            <a:ext cx="9262471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u="sng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כיצד מתבצעת פעולה?</a:t>
            </a:r>
          </a:p>
          <a:p>
            <a:pPr algn="ctr"/>
            <a:r>
              <a:rPr lang="he-I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ה</a:t>
            </a:r>
            <a:r>
              <a:rPr lang="he-IL" sz="3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מוח</a:t>
            </a:r>
            <a:r>
              <a:rPr lang="he-I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מעביר מסר </a:t>
            </a:r>
            <a:r>
              <a:rPr lang="he-IL" sz="3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לעצבים</a:t>
            </a:r>
          </a:p>
          <a:p>
            <a:pPr algn="ctr"/>
            <a:r>
              <a:rPr lang="he-IL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ה</a:t>
            </a:r>
            <a:r>
              <a:rPr lang="he-IL" sz="3600" b="1" cap="none" spc="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עצבים</a:t>
            </a:r>
            <a:r>
              <a:rPr lang="he-IL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נותנים הוראה ל</a:t>
            </a:r>
            <a:r>
              <a:rPr lang="he-IL" sz="3600" b="1" cap="none" spc="0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שריר</a:t>
            </a:r>
            <a:r>
              <a:rPr lang="he-IL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להתכווץ</a:t>
            </a:r>
          </a:p>
          <a:p>
            <a:pPr algn="ctr"/>
            <a:r>
              <a:rPr lang="he-I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ה</a:t>
            </a:r>
            <a:r>
              <a:rPr lang="he-IL" sz="3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שריר</a:t>
            </a:r>
            <a:r>
              <a:rPr lang="he-I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מתכווץ ומושך את ה</a:t>
            </a:r>
            <a:r>
              <a:rPr lang="he-IL" sz="3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גיד</a:t>
            </a:r>
            <a:r>
              <a:rPr lang="he-I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שמושך את ה</a:t>
            </a:r>
            <a:r>
              <a:rPr lang="he-IL" sz="3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עצם</a:t>
            </a:r>
          </a:p>
          <a:p>
            <a:pPr algn="ctr"/>
            <a:r>
              <a:rPr lang="he-I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ה</a:t>
            </a:r>
            <a:r>
              <a:rPr lang="he-IL" sz="3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עצם</a:t>
            </a:r>
            <a:r>
              <a:rPr lang="he-I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נעה </a:t>
            </a:r>
            <a:r>
              <a:rPr lang="he-IL" sz="3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במפרק</a:t>
            </a:r>
          </a:p>
          <a:p>
            <a:pPr algn="ctr"/>
            <a:r>
              <a:rPr lang="he-IL" sz="3600" b="1" cap="none" spc="0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ונוצרה תנועה.</a:t>
            </a:r>
          </a:p>
          <a:p>
            <a:pPr algn="ctr"/>
            <a:endParaRPr lang="he-IL" sz="3600" b="1" cap="none" spc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he-IL" sz="36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לתנועה שותפים:</a:t>
            </a:r>
          </a:p>
          <a:p>
            <a:pPr algn="ctr"/>
            <a:r>
              <a:rPr lang="he-IL" sz="36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איברים </a:t>
            </a:r>
            <a:r>
              <a:rPr lang="he-IL" sz="3600" b="1" u="sng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במערכת התנועה</a:t>
            </a:r>
          </a:p>
          <a:p>
            <a:pPr algn="ctr"/>
            <a:r>
              <a:rPr lang="he-IL" sz="3600" b="1" u="sng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מערכת העצבים </a:t>
            </a:r>
            <a:r>
              <a:rPr lang="he-IL" sz="36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שנתנה פקודה</a:t>
            </a:r>
          </a:p>
          <a:p>
            <a:pPr algn="ctr"/>
            <a:r>
              <a:rPr lang="he-IL" sz="3600" b="1" u="sng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מערכת הנשימה </a:t>
            </a:r>
            <a:r>
              <a:rPr lang="he-IL" sz="36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שסיפקה חמצן</a:t>
            </a:r>
          </a:p>
        </p:txBody>
      </p:sp>
      <p:pic>
        <p:nvPicPr>
          <p:cNvPr id="4098" name="Picture 2" descr="C:\Users\USER\AppData\Local\Microsoft\Windows\Temporary Internet Files\Content.IE5\D9H2NDGX\MC9004375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1841500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284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267744" y="373899"/>
            <a:ext cx="6405921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he-IL" sz="4000" b="1" u="sng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שמירה על בריאות השלד: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יציבה נכונה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ישיבה נכונה מול מחשב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נשיאה נכונה של ילקוט ועוד.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he-IL" sz="4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he-IL" sz="4000" b="1" u="sng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על ידי פעילות גופנית: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4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נחזק את השרירים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4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נשמור על גמישות המפרקים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4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יציבה נכונה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sz="40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USER\AppData\Local\Microsoft\Windows\Temporary Internet Files\Content.IE5\D9H2NDGX\MC9004387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2448542" cy="183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W7KBFKJQ\MC9004371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20329"/>
            <a:ext cx="2324223" cy="179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25713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327</Words>
  <Application>Microsoft Office PowerPoint</Application>
  <PresentationFormat>‫הצגה על המסך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1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השרירים</dc:title>
  <dc:creator>USER</dc:creator>
  <cp:lastModifiedBy>קרן חסדאי פרץ</cp:lastModifiedBy>
  <cp:revision>9</cp:revision>
  <dcterms:created xsi:type="dcterms:W3CDTF">2014-03-08T19:23:19Z</dcterms:created>
  <dcterms:modified xsi:type="dcterms:W3CDTF">2024-02-05T10:36:32Z</dcterms:modified>
</cp:coreProperties>
</file>