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2"/>
  </p:notesMasterIdLst>
  <p:sldIdLst>
    <p:sldId id="256" r:id="rId2"/>
    <p:sldId id="268" r:id="rId3"/>
    <p:sldId id="269" r:id="rId4"/>
    <p:sldId id="257" r:id="rId5"/>
    <p:sldId id="258" r:id="rId6"/>
    <p:sldId id="259" r:id="rId7"/>
    <p:sldId id="260" r:id="rId8"/>
    <p:sldId id="261" r:id="rId9"/>
    <p:sldId id="262" r:id="rId10"/>
    <p:sldId id="270"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0C7C35-E15B-4D30-BDE2-B8888BBF98F9}" type="datetimeFigureOut">
              <a:rPr lang="he-IL" smtClean="0"/>
              <a:t>כ"א/אב/תשפ"ד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D8BC1E3-90A5-418F-A513-2EE2FB8B6E89}" type="slidenum">
              <a:rPr lang="he-IL" smtClean="0"/>
              <a:t>‹#›</a:t>
            </a:fld>
            <a:endParaRPr lang="he-IL"/>
          </a:p>
        </p:txBody>
      </p:sp>
    </p:spTree>
    <p:extLst>
      <p:ext uri="{BB962C8B-B14F-4D97-AF65-F5344CB8AC3E}">
        <p14:creationId xmlns:p14="http://schemas.microsoft.com/office/powerpoint/2010/main" val="15787293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D8BC1E3-90A5-418F-A513-2EE2FB8B6E89}" type="slidenum">
              <a:rPr lang="he-IL" smtClean="0"/>
              <a:t>8</a:t>
            </a:fld>
            <a:endParaRPr lang="he-IL"/>
          </a:p>
        </p:txBody>
      </p:sp>
    </p:spTree>
    <p:extLst>
      <p:ext uri="{BB962C8B-B14F-4D97-AF65-F5344CB8AC3E}">
        <p14:creationId xmlns:p14="http://schemas.microsoft.com/office/powerpoint/2010/main" val="133767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3D4BBDC9-F7E5-4590-B860-BC8ADFA0C1A2}" type="slidenum">
              <a:rPr lang="he-IL" smtClean="0"/>
              <a:t>‹#›</a:t>
            </a:fld>
            <a:endParaRPr lang="he-I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32B2F52-FC4D-4CC8-92BD-FDC014F23226}" type="datetimeFigureOut">
              <a:rPr lang="he-IL" smtClean="0"/>
              <a:t>כ"א/אב/תשפ"ד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32B2F52-FC4D-4CC8-92BD-FDC014F23226}" type="datetimeFigureOut">
              <a:rPr lang="he-IL" smtClean="0"/>
              <a:t>כ"א/אב/תשפ"ד</a:t>
            </a:fld>
            <a:endParaRPr lang="he-I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e-I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D4BBDC9-F7E5-4590-B860-BC8ADFA0C1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a:t>מערכת שלד ושרירים</a:t>
            </a:r>
          </a:p>
        </p:txBody>
      </p:sp>
      <p:pic>
        <p:nvPicPr>
          <p:cNvPr id="4" name="Picture 2" descr="שלד"/>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500063" y="3573017"/>
            <a:ext cx="4431977" cy="2927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864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עבודה  במדעים בקישור המצורף</a:t>
            </a:r>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325675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596" t="27215" r="38772" b="27416"/>
          <a:stretch/>
        </p:blipFill>
        <p:spPr bwMode="auto">
          <a:xfrm>
            <a:off x="-43792" y="332656"/>
            <a:ext cx="9187792"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256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618" t="28253" r="40601" b="31687"/>
          <a:stretch/>
        </p:blipFill>
        <p:spPr bwMode="auto">
          <a:xfrm>
            <a:off x="31121" y="404664"/>
            <a:ext cx="9112879" cy="645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52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מערכות בגוף האדם</a:t>
            </a:r>
          </a:p>
        </p:txBody>
      </p:sp>
      <p:sp>
        <p:nvSpPr>
          <p:cNvPr id="5" name="מציין מיקום תוכן 4"/>
          <p:cNvSpPr>
            <a:spLocks noGrp="1"/>
          </p:cNvSpPr>
          <p:nvPr>
            <p:ph idx="1"/>
          </p:nvPr>
        </p:nvSpPr>
        <p:spPr/>
        <p:txBody>
          <a:bodyPr/>
          <a:lstStyle/>
          <a:p>
            <a:pPr algn="ctr">
              <a:spcBef>
                <a:spcPct val="50000"/>
              </a:spcBef>
            </a:pPr>
            <a:r>
              <a:rPr lang="he-IL" b="1" dirty="0"/>
              <a:t>האיברים בגוף האדם מאורגנים במערכות.</a:t>
            </a:r>
          </a:p>
          <a:p>
            <a:pPr algn="ctr">
              <a:spcBef>
                <a:spcPct val="50000"/>
              </a:spcBef>
            </a:pPr>
            <a:r>
              <a:rPr lang="he-IL" b="1" dirty="0"/>
              <a:t>מערכות הגוף פועלות בתאום ובשיתוף פעולה ביניהן. </a:t>
            </a:r>
            <a:endParaRPr lang="en-US" b="1" dirty="0"/>
          </a:p>
          <a:p>
            <a:endParaRPr lang="he-IL" b="1" dirty="0"/>
          </a:p>
          <a:p>
            <a:r>
              <a:rPr lang="he-IL" b="1" dirty="0"/>
              <a:t>*מערכת ההובלה – הדם     </a:t>
            </a:r>
          </a:p>
          <a:p>
            <a:r>
              <a:rPr lang="he-IL" dirty="0"/>
              <a:t>*מערכת העצבים.</a:t>
            </a:r>
          </a:p>
          <a:p>
            <a:r>
              <a:rPr lang="he-IL" dirty="0"/>
              <a:t>*מערכת השלד (עור ושרירים)                             </a:t>
            </a:r>
          </a:p>
          <a:p>
            <a:r>
              <a:rPr lang="he-IL" dirty="0"/>
              <a:t>*מערכת העיכול.</a:t>
            </a:r>
          </a:p>
          <a:p>
            <a:r>
              <a:rPr lang="he-IL" dirty="0"/>
              <a:t>* מערכת הנשימה.</a:t>
            </a:r>
          </a:p>
          <a:p>
            <a:r>
              <a:rPr lang="he-IL" dirty="0"/>
              <a:t>* מערכת ההפרשה.</a:t>
            </a:r>
          </a:p>
        </p:txBody>
      </p:sp>
      <p:pic>
        <p:nvPicPr>
          <p:cNvPr id="6" name="Content Placeholder 3" descr="C:\Documents and Settings\harel\My Documents\seminar\גוף האדם\תמונות\התפתחות\מערכות.gif"/>
          <p:cNvPicPr>
            <a:picLocks noChangeAspect="1" noChangeArrowheads="1"/>
          </p:cNvPicPr>
          <p:nvPr/>
        </p:nvPicPr>
        <p:blipFill>
          <a:blip r:embed="rId2">
            <a:extLst>
              <a:ext uri="{28A0092B-C50C-407E-A947-70E740481C1C}">
                <a14:useLocalDpi xmlns:a14="http://schemas.microsoft.com/office/drawing/2010/main" val="0"/>
              </a:ext>
            </a:extLst>
          </a:blip>
          <a:srcRect l="83028"/>
          <a:stretch>
            <a:fillRect/>
          </a:stretch>
        </p:blipFill>
        <p:spPr bwMode="auto">
          <a:xfrm>
            <a:off x="3275856" y="2828329"/>
            <a:ext cx="971550" cy="343852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מלבן מעוגל 8"/>
          <p:cNvSpPr/>
          <p:nvPr/>
        </p:nvSpPr>
        <p:spPr>
          <a:xfrm>
            <a:off x="3275856" y="5384997"/>
            <a:ext cx="975568" cy="914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0" name="Picture 14" descr="This diagram shows the many different layers of human body anatomy, from bone to muscle, organs, and, finally, skin. (Reproduced by permission of Photo Researchers, Inc.)"/>
          <p:cNvPicPr>
            <a:picLocks noChangeAspect="1" noChangeArrowheads="1"/>
          </p:cNvPicPr>
          <p:nvPr/>
        </p:nvPicPr>
        <p:blipFill>
          <a:blip r:embed="rId3">
            <a:clrChange>
              <a:clrFrom>
                <a:srgbClr val="04090C"/>
              </a:clrFrom>
              <a:clrTo>
                <a:srgbClr val="04090C">
                  <a:alpha val="0"/>
                </a:srgbClr>
              </a:clrTo>
            </a:clrChange>
            <a:extLst>
              <a:ext uri="{28A0092B-C50C-407E-A947-70E740481C1C}">
                <a14:useLocalDpi xmlns:a14="http://schemas.microsoft.com/office/drawing/2010/main" val="0"/>
              </a:ext>
            </a:extLst>
          </a:blip>
          <a:srcRect/>
          <a:stretch>
            <a:fillRect/>
          </a:stretch>
        </p:blipFill>
        <p:spPr>
          <a:xfrm>
            <a:off x="539552" y="3429000"/>
            <a:ext cx="2076450" cy="2663825"/>
          </a:xfrm>
          <a:prstGeom prst="rect">
            <a:avLst/>
          </a:prstGeom>
          <a:noFill/>
        </p:spPr>
      </p:pic>
    </p:spTree>
    <p:extLst>
      <p:ext uri="{BB962C8B-B14F-4D97-AF65-F5344CB8AC3E}">
        <p14:creationId xmlns:p14="http://schemas.microsoft.com/office/powerpoint/2010/main" val="110972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b="1" dirty="0">
                <a:solidFill>
                  <a:srgbClr val="376092"/>
                </a:solidFill>
                <a:latin typeface="Arial Unicode MS" pitchFamily="34" charset="-128"/>
                <a:ea typeface="Arial Unicode MS" pitchFamily="34" charset="-128"/>
                <a:cs typeface="Arial Unicode MS" pitchFamily="34" charset="-128"/>
              </a:rPr>
              <a:t>גוף האדם מתפקד כמערכת אחת שלמה, </a:t>
            </a:r>
            <a:br>
              <a:rPr lang="he-IL" b="1" dirty="0">
                <a:solidFill>
                  <a:srgbClr val="376092"/>
                </a:solidFill>
                <a:latin typeface="Arial Unicode MS" pitchFamily="34" charset="-128"/>
                <a:ea typeface="Arial Unicode MS" pitchFamily="34" charset="-128"/>
                <a:cs typeface="Arial Unicode MS" pitchFamily="34" charset="-128"/>
              </a:rPr>
            </a:br>
            <a:r>
              <a:rPr lang="he-IL" sz="1800" b="1" dirty="0">
                <a:solidFill>
                  <a:srgbClr val="376092"/>
                </a:solidFill>
                <a:latin typeface="Arial Unicode MS" pitchFamily="34" charset="-128"/>
                <a:ea typeface="Arial Unicode MS" pitchFamily="34" charset="-128"/>
                <a:cs typeface="Arial Unicode MS" pitchFamily="34" charset="-128"/>
              </a:rPr>
              <a:t>כמערכת על,  המורכבת ממערכות רבות.</a:t>
            </a:r>
            <a:endParaRPr lang="he-IL" dirty="0"/>
          </a:p>
        </p:txBody>
      </p:sp>
      <p:sp>
        <p:nvSpPr>
          <p:cNvPr id="3" name="מציין מיקום תוכן 2"/>
          <p:cNvSpPr>
            <a:spLocks noGrp="1"/>
          </p:cNvSpPr>
          <p:nvPr>
            <p:ph idx="1"/>
          </p:nvPr>
        </p:nvSpPr>
        <p:spPr/>
        <p:txBody>
          <a:bodyPr>
            <a:normAutofit/>
          </a:bodyPr>
          <a:lstStyle/>
          <a:p>
            <a:pPr marL="342900" indent="-342900"/>
            <a:r>
              <a:rPr lang="he-IL" b="1" dirty="0">
                <a:solidFill>
                  <a:srgbClr val="376092"/>
                </a:solidFill>
                <a:latin typeface="Arial Unicode MS" pitchFamily="34" charset="-128"/>
                <a:ea typeface="Arial Unicode MS" pitchFamily="34" charset="-128"/>
                <a:cs typeface="Arial Unicode MS" pitchFamily="34" charset="-128"/>
              </a:rPr>
              <a:t>בכל פעולה שאנו עושים שותפות מספר מערכות, </a:t>
            </a:r>
          </a:p>
          <a:p>
            <a:pPr marL="342900" indent="-342900">
              <a:buNone/>
            </a:pPr>
            <a:r>
              <a:rPr lang="he-IL" b="1" dirty="0">
                <a:solidFill>
                  <a:srgbClr val="376092"/>
                </a:solidFill>
                <a:latin typeface="Arial Unicode MS" pitchFamily="34" charset="-128"/>
                <a:ea typeface="Arial Unicode MS" pitchFamily="34" charset="-128"/>
                <a:cs typeface="Arial Unicode MS" pitchFamily="34" charset="-128"/>
              </a:rPr>
              <a:t>    הפועלות  יחד כדי למלא את התפקיד.</a:t>
            </a:r>
          </a:p>
          <a:p>
            <a:pPr algn="ctr">
              <a:spcBef>
                <a:spcPct val="50000"/>
              </a:spcBef>
            </a:pPr>
            <a:r>
              <a:rPr lang="he-IL" b="1" dirty="0"/>
              <a:t>כל אחת ממערכות גוף האדם מורכבת מאיברים שונים </a:t>
            </a:r>
          </a:p>
          <a:p>
            <a:pPr algn="ctr">
              <a:spcBef>
                <a:spcPct val="50000"/>
              </a:spcBef>
            </a:pPr>
            <a:r>
              <a:rPr lang="he-IL" b="1" dirty="0"/>
              <a:t>הפועלים בתיאום להשגת </a:t>
            </a:r>
            <a:r>
              <a:rPr lang="he-IL" b="1" dirty="0" err="1"/>
              <a:t>תיפקוד</a:t>
            </a:r>
            <a:r>
              <a:rPr lang="he-IL" b="1" dirty="0"/>
              <a:t> המערכת.</a:t>
            </a:r>
            <a:endParaRPr lang="en-US" b="1" dirty="0"/>
          </a:p>
          <a:p>
            <a:pPr algn="ctr">
              <a:spcBef>
                <a:spcPct val="50000"/>
              </a:spcBef>
            </a:pPr>
            <a:r>
              <a:rPr lang="he-IL" b="1" dirty="0"/>
              <a:t>מערכת קולטת חומרים או אנרגיה או מידע – זהו </a:t>
            </a:r>
            <a:r>
              <a:rPr lang="he-IL" b="1" dirty="0">
                <a:solidFill>
                  <a:srgbClr val="FF0000"/>
                </a:solidFill>
              </a:rPr>
              <a:t>הקלט</a:t>
            </a:r>
          </a:p>
          <a:p>
            <a:pPr algn="ctr">
              <a:spcBef>
                <a:spcPct val="50000"/>
              </a:spcBef>
            </a:pPr>
            <a:r>
              <a:rPr lang="he-IL" b="1" dirty="0"/>
              <a:t>בתוך המערכת מתבצע תהליך של </a:t>
            </a:r>
            <a:r>
              <a:rPr lang="he-IL" b="1" dirty="0">
                <a:solidFill>
                  <a:srgbClr val="FF0000"/>
                </a:solidFill>
              </a:rPr>
              <a:t>עיבוד</a:t>
            </a:r>
            <a:r>
              <a:rPr lang="he-IL" b="1" dirty="0"/>
              <a:t> – זהו </a:t>
            </a:r>
            <a:r>
              <a:rPr lang="he-IL" b="1" dirty="0">
                <a:solidFill>
                  <a:srgbClr val="FF0000"/>
                </a:solidFill>
              </a:rPr>
              <a:t>התהליך</a:t>
            </a:r>
          </a:p>
          <a:p>
            <a:pPr algn="ctr">
              <a:spcBef>
                <a:spcPct val="50000"/>
              </a:spcBef>
            </a:pPr>
            <a:r>
              <a:rPr lang="he-IL" b="1" dirty="0"/>
              <a:t>ומן המערכת יוצאים התוצרים של התהליך- זהו </a:t>
            </a:r>
            <a:r>
              <a:rPr lang="he-IL" b="1" dirty="0">
                <a:solidFill>
                  <a:srgbClr val="FF0000"/>
                </a:solidFill>
              </a:rPr>
              <a:t>הפלט</a:t>
            </a:r>
            <a:endParaRPr lang="en-US" b="1" dirty="0">
              <a:solidFill>
                <a:srgbClr val="FF0000"/>
              </a:solidFill>
            </a:endParaRPr>
          </a:p>
          <a:p>
            <a:pPr marL="342900" indent="-342900">
              <a:buNone/>
            </a:pPr>
            <a:endParaRPr lang="he-IL" dirty="0"/>
          </a:p>
        </p:txBody>
      </p:sp>
      <p:grpSp>
        <p:nvGrpSpPr>
          <p:cNvPr id="4" name="Group 4"/>
          <p:cNvGrpSpPr>
            <a:grpSpLocks/>
          </p:cNvGrpSpPr>
          <p:nvPr/>
        </p:nvGrpSpPr>
        <p:grpSpPr bwMode="auto">
          <a:xfrm>
            <a:off x="497408" y="5339351"/>
            <a:ext cx="8001000" cy="855365"/>
            <a:chOff x="249" y="2840"/>
            <a:chExt cx="5040" cy="493"/>
          </a:xfrm>
        </p:grpSpPr>
        <p:grpSp>
          <p:nvGrpSpPr>
            <p:cNvPr id="5" name="קבוצה 24"/>
            <p:cNvGrpSpPr>
              <a:grpSpLocks/>
            </p:cNvGrpSpPr>
            <p:nvPr/>
          </p:nvGrpSpPr>
          <p:grpSpPr bwMode="auto">
            <a:xfrm>
              <a:off x="249" y="2840"/>
              <a:ext cx="5040" cy="493"/>
              <a:chOff x="785786" y="2786058"/>
              <a:chExt cx="8001056" cy="782498"/>
            </a:xfrm>
          </p:grpSpPr>
          <p:sp>
            <p:nvSpPr>
              <p:cNvPr id="9" name="TextBox 8"/>
              <p:cNvSpPr txBox="1"/>
              <p:nvPr/>
            </p:nvSpPr>
            <p:spPr>
              <a:xfrm>
                <a:off x="7072330" y="2857482"/>
                <a:ext cx="1714512" cy="711074"/>
              </a:xfrm>
              <a:prstGeom prst="rect">
                <a:avLst/>
              </a:prstGeom>
              <a:noFill/>
              <a:ln>
                <a:solidFill>
                  <a:schemeClr val="accent2">
                    <a:lumMod val="75000"/>
                  </a:schemeClr>
                </a:solidFill>
              </a:ln>
            </p:spPr>
            <p:txBody>
              <a:bodyPr rtlCol="1">
                <a:spAutoFit/>
              </a:bodyPr>
              <a:lstStyle/>
              <a:p>
                <a:pPr algn="ctr">
                  <a:defRPr/>
                </a:pPr>
                <a:r>
                  <a:rPr lang="he-IL" sz="4000" b="1" dirty="0"/>
                  <a:t>קלט </a:t>
                </a:r>
              </a:p>
            </p:txBody>
          </p:sp>
          <p:sp>
            <p:nvSpPr>
              <p:cNvPr id="10" name="TextBox 9"/>
              <p:cNvSpPr txBox="1"/>
              <p:nvPr/>
            </p:nvSpPr>
            <p:spPr>
              <a:xfrm>
                <a:off x="4071934" y="2857482"/>
                <a:ext cx="1785949" cy="711074"/>
              </a:xfrm>
              <a:prstGeom prst="rect">
                <a:avLst/>
              </a:prstGeom>
              <a:noFill/>
              <a:ln>
                <a:solidFill>
                  <a:schemeClr val="accent2">
                    <a:lumMod val="75000"/>
                  </a:schemeClr>
                </a:solidFill>
              </a:ln>
            </p:spPr>
            <p:txBody>
              <a:bodyPr rtlCol="1">
                <a:spAutoFit/>
              </a:bodyPr>
              <a:lstStyle/>
              <a:p>
                <a:pPr algn="ctr">
                  <a:defRPr/>
                </a:pPr>
                <a:r>
                  <a:rPr lang="he-IL" sz="4000" b="1" dirty="0"/>
                  <a:t>תהליך </a:t>
                </a:r>
              </a:p>
            </p:txBody>
          </p:sp>
          <p:sp>
            <p:nvSpPr>
              <p:cNvPr id="11" name="TextBox 10"/>
              <p:cNvSpPr txBox="1"/>
              <p:nvPr/>
            </p:nvSpPr>
            <p:spPr>
              <a:xfrm>
                <a:off x="785786" y="2786058"/>
                <a:ext cx="1928825" cy="711074"/>
              </a:xfrm>
              <a:prstGeom prst="rect">
                <a:avLst/>
              </a:prstGeom>
              <a:noFill/>
              <a:ln>
                <a:solidFill>
                  <a:schemeClr val="accent2">
                    <a:lumMod val="75000"/>
                  </a:schemeClr>
                </a:solidFill>
              </a:ln>
            </p:spPr>
            <p:txBody>
              <a:bodyPr rtlCol="1">
                <a:spAutoFit/>
              </a:bodyPr>
              <a:lstStyle/>
              <a:p>
                <a:pPr algn="ctr">
                  <a:defRPr/>
                </a:pPr>
                <a:r>
                  <a:rPr lang="he-IL" sz="4000" b="1" dirty="0"/>
                  <a:t>פלט </a:t>
                </a:r>
              </a:p>
            </p:txBody>
          </p:sp>
        </p:grpSp>
        <p:grpSp>
          <p:nvGrpSpPr>
            <p:cNvPr id="6" name="Group 9"/>
            <p:cNvGrpSpPr>
              <a:grpSpLocks/>
            </p:cNvGrpSpPr>
            <p:nvPr/>
          </p:nvGrpSpPr>
          <p:grpSpPr bwMode="auto">
            <a:xfrm>
              <a:off x="1610" y="2976"/>
              <a:ext cx="2565" cy="180"/>
              <a:chOff x="1845" y="450"/>
              <a:chExt cx="2565" cy="180"/>
            </a:xfrm>
          </p:grpSpPr>
          <p:sp>
            <p:nvSpPr>
              <p:cNvPr id="7" name="חץ שמאלה 6"/>
              <p:cNvSpPr/>
              <p:nvPr/>
            </p:nvSpPr>
            <p:spPr>
              <a:xfrm>
                <a:off x="3780" y="495"/>
                <a:ext cx="630" cy="135"/>
              </a:xfrm>
              <a:prstGeom prst="lef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8" name="חץ שמאלה 7"/>
              <p:cNvSpPr/>
              <p:nvPr/>
            </p:nvSpPr>
            <p:spPr>
              <a:xfrm>
                <a:off x="1845" y="450"/>
                <a:ext cx="630" cy="135"/>
              </a:xfrm>
              <a:prstGeom prst="lef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pic>
        <p:nvPicPr>
          <p:cNvPr id="12" name="Picture 14" descr="This diagram shows the many different layers of human body anatomy, from bone to muscle, organs, and, finally, skin. (Reproduced by permission of Photo Researchers, Inc.)"/>
          <p:cNvPicPr>
            <a:picLocks noChangeAspect="1" noChangeArrowheads="1"/>
          </p:cNvPicPr>
          <p:nvPr/>
        </p:nvPicPr>
        <p:blipFill>
          <a:blip r:embed="rId2">
            <a:clrChange>
              <a:clrFrom>
                <a:srgbClr val="04090C"/>
              </a:clrFrom>
              <a:clrTo>
                <a:srgbClr val="04090C">
                  <a:alpha val="0"/>
                </a:srgbClr>
              </a:clrTo>
            </a:clrChange>
            <a:extLst>
              <a:ext uri="{28A0092B-C50C-407E-A947-70E740481C1C}">
                <a14:useLocalDpi xmlns:a14="http://schemas.microsoft.com/office/drawing/2010/main" val="0"/>
              </a:ext>
            </a:extLst>
          </a:blip>
          <a:srcRect/>
          <a:stretch>
            <a:fillRect/>
          </a:stretch>
        </p:blipFill>
        <p:spPr>
          <a:xfrm>
            <a:off x="153715" y="1052736"/>
            <a:ext cx="1656308" cy="2124835"/>
          </a:xfrm>
          <a:prstGeom prst="rect">
            <a:avLst/>
          </a:prstGeom>
          <a:noFill/>
        </p:spPr>
      </p:pic>
    </p:spTree>
    <p:extLst>
      <p:ext uri="{BB962C8B-B14F-4D97-AF65-F5344CB8AC3E}">
        <p14:creationId xmlns:p14="http://schemas.microsoft.com/office/powerpoint/2010/main" val="314489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השלד</a:t>
            </a:r>
          </a:p>
        </p:txBody>
      </p:sp>
      <p:sp>
        <p:nvSpPr>
          <p:cNvPr id="3" name="מציין מיקום תוכן 2"/>
          <p:cNvSpPr>
            <a:spLocks noGrp="1"/>
          </p:cNvSpPr>
          <p:nvPr>
            <p:ph idx="1"/>
          </p:nvPr>
        </p:nvSpPr>
        <p:spPr/>
        <p:txBody>
          <a:bodyPr/>
          <a:lstStyle/>
          <a:p>
            <a:r>
              <a:rPr lang="he-IL" dirty="0"/>
              <a:t>השלד הוא הקובע את צורתו של הגוף. צורתם של כל בעלי החוליות כגון עופות, זוחלים וכדומה, נגזרת מהשלד שלהם. לחסרי חוליות יש לעיתים שלד חיצוני, למשל לסרטן, או שאין להם שלד כלל, למשל הרכיכות ולכן צורת גופם אינה קבועה.</a:t>
            </a:r>
          </a:p>
          <a:p>
            <a:r>
              <a:rPr lang="he-IL" dirty="0"/>
              <a:t>עשוי מעצמות המתחברות למערכת אחת באמצעות רקמת חיבור או סחוס.</a:t>
            </a:r>
          </a:p>
          <a:p>
            <a:r>
              <a:rPr lang="he-IL" dirty="0"/>
              <a:t>ישנם חלקים בשלד, שאינם עשויים עצם אלא סחוס, כגון האוזן וחלקו התחתון של האף.</a:t>
            </a:r>
          </a:p>
          <a:p>
            <a:endParaRPr lang="he-IL" dirty="0"/>
          </a:p>
        </p:txBody>
      </p:sp>
    </p:spTree>
    <p:extLst>
      <p:ext uri="{BB962C8B-B14F-4D97-AF65-F5344CB8AC3E}">
        <p14:creationId xmlns:p14="http://schemas.microsoft.com/office/powerpoint/2010/main" val="226985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תפקידי השלד</a:t>
            </a:r>
          </a:p>
        </p:txBody>
      </p:sp>
      <p:sp>
        <p:nvSpPr>
          <p:cNvPr id="3" name="מציין מיקום תוכן 2"/>
          <p:cNvSpPr>
            <a:spLocks noGrp="1"/>
          </p:cNvSpPr>
          <p:nvPr>
            <p:ph idx="1"/>
          </p:nvPr>
        </p:nvSpPr>
        <p:spPr/>
        <p:txBody>
          <a:bodyPr>
            <a:normAutofit lnSpcReduction="10000"/>
          </a:bodyPr>
          <a:lstStyle/>
          <a:p>
            <a:r>
              <a:rPr lang="he-IL" sz="2800" dirty="0">
                <a:solidFill>
                  <a:srgbClr val="FF0000"/>
                </a:solidFill>
              </a:rPr>
              <a:t>צורה </a:t>
            </a:r>
            <a:r>
              <a:rPr lang="he-IL" dirty="0"/>
              <a:t>- מעניק לגוף את צורתו.</a:t>
            </a:r>
          </a:p>
          <a:p>
            <a:r>
              <a:rPr lang="he-IL" sz="2800" dirty="0">
                <a:solidFill>
                  <a:srgbClr val="FF0000"/>
                </a:solidFill>
              </a:rPr>
              <a:t>הגנה</a:t>
            </a:r>
            <a:r>
              <a:rPr lang="he-IL" dirty="0"/>
              <a:t> -על האיברים הפנימיים כמו: המוח, חוט - שדרה, הלב, הריאות ועוד. </a:t>
            </a:r>
          </a:p>
          <a:p>
            <a:r>
              <a:rPr lang="he-IL" sz="2800" dirty="0">
                <a:solidFill>
                  <a:srgbClr val="FF0000"/>
                </a:solidFill>
              </a:rPr>
              <a:t>תנועה</a:t>
            </a:r>
            <a:r>
              <a:rPr lang="he-IL" dirty="0"/>
              <a:t>- אחיזה לשרירים– אין כל אפשרות להפעיל את העצמות ללא הפעלת השרירים - ואף לא את השרירים ללא העצמות. השלד מאפשר לנו לנוע. התנועה נובעת מהשרירים אך היכולת של השריר להזיז את העצם המחוברת אליו מאפשרת לגופנו לנוע. כיווץ קטן של שריר יכול להתבטא בתנועה רחבה הרבה יותר של העצם, בהתאם לחיבור ביניהם. </a:t>
            </a:r>
          </a:p>
          <a:p>
            <a:r>
              <a:rPr lang="he-IL" sz="2800" dirty="0">
                <a:solidFill>
                  <a:srgbClr val="FF0000"/>
                </a:solidFill>
              </a:rPr>
              <a:t>יציבות</a:t>
            </a:r>
            <a:r>
              <a:rPr lang="he-IL" dirty="0"/>
              <a:t>- במח(לשד) העצם (רקמה רכה הנמצאת בתוך החללים הפנימיים של העצם)- נוצרים תאי דם </a:t>
            </a:r>
            <a:r>
              <a:rPr lang="he-IL" dirty="0" err="1"/>
              <a:t>תאי:האדומים</a:t>
            </a:r>
            <a:r>
              <a:rPr lang="he-IL" dirty="0"/>
              <a:t>, הלבנים וטסיות הדם. העצמות משמשות  גם מאגר של סידן ומינרלים אחרים.</a:t>
            </a:r>
            <a:endParaRPr lang="en-US" dirty="0">
              <a:cs typeface="David" pitchFamily="2" charset="-79"/>
            </a:endParaRPr>
          </a:p>
          <a:p>
            <a:endParaRPr lang="en-US" dirty="0">
              <a:cs typeface="David" pitchFamily="2" charset="-79"/>
            </a:endParaRPr>
          </a:p>
          <a:p>
            <a:endParaRPr lang="he-IL" dirty="0"/>
          </a:p>
        </p:txBody>
      </p:sp>
    </p:spTree>
    <p:extLst>
      <p:ext uri="{BB962C8B-B14F-4D97-AF65-F5344CB8AC3E}">
        <p14:creationId xmlns:p14="http://schemas.microsoft.com/office/powerpoint/2010/main" val="353259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b="1" dirty="0">
                <a:solidFill>
                  <a:schemeClr val="tx2"/>
                </a:solidFill>
              </a:rPr>
              <a:t>עצמות ארוכות- </a:t>
            </a:r>
            <a:r>
              <a:rPr lang="he-IL" dirty="0"/>
              <a:t>כמו: עצמות הגפיים. הן בנויות כצינורות חלולים, משתתפות בתנועה, ועיקר יצור הדם מתבצע בהן.</a:t>
            </a:r>
          </a:p>
          <a:p>
            <a:r>
              <a:rPr lang="he-IL" b="1" dirty="0">
                <a:solidFill>
                  <a:schemeClr val="tx2"/>
                </a:solidFill>
              </a:rPr>
              <a:t>עצמות שטוחות</a:t>
            </a:r>
            <a:r>
              <a:rPr lang="he-IL" dirty="0"/>
              <a:t> כגון עצמות הגולגולת, צלעות ,עצמות חגורת הכתפיים וחגורת המתנים. בונות דפנות של חללים להגנת האברים שבתוכם. הגולגולת מגנה על המוח מפגיעות. הלב והריאות מוגנים על ידי הצלעות. שלפוחית השתן מוגנת על ידי עצמות האגן</a:t>
            </a:r>
          </a:p>
          <a:p>
            <a:r>
              <a:rPr lang="he-IL" b="1" dirty="0">
                <a:solidFill>
                  <a:schemeClr val="tx2"/>
                </a:solidFill>
              </a:rPr>
              <a:t>עצמות קטנות</a:t>
            </a:r>
            <a:r>
              <a:rPr lang="he-IL" dirty="0"/>
              <a:t> כגון העצמות שנמצאות בשורש כף היד והרגליים. אלה עצמות בעלות צורות שונות, המהוות מערכות שדרושה בהן תנועה רבה         </a:t>
            </a:r>
          </a:p>
          <a:p>
            <a:pPr>
              <a:buNone/>
            </a:pPr>
            <a:r>
              <a:rPr lang="he-IL" b="1" dirty="0">
                <a:solidFill>
                  <a:schemeClr val="tx2"/>
                </a:solidFill>
              </a:rPr>
              <a:t>לכל אחד מחלקי השלד יש</a:t>
            </a:r>
          </a:p>
          <a:p>
            <a:pPr>
              <a:buNone/>
            </a:pPr>
            <a:r>
              <a:rPr lang="he-IL" b="1" dirty="0">
                <a:solidFill>
                  <a:schemeClr val="tx2"/>
                </a:solidFill>
              </a:rPr>
              <a:t>מאפיינים מיוחדים בהתאם לתפקידו.</a:t>
            </a:r>
            <a:endParaRPr lang="en-US" b="1" dirty="0">
              <a:solidFill>
                <a:schemeClr val="tx2"/>
              </a:solidFill>
              <a:cs typeface="David" pitchFamily="2" charset="-79"/>
            </a:endParaRPr>
          </a:p>
          <a:p>
            <a:endParaRPr lang="he-IL" dirty="0"/>
          </a:p>
        </p:txBody>
      </p:sp>
      <p:pic>
        <p:nvPicPr>
          <p:cNvPr id="4" name="Picture 4" descr="2897031486034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348" y="4797152"/>
            <a:ext cx="2674236" cy="170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799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חלקי השלד</a:t>
            </a:r>
          </a:p>
        </p:txBody>
      </p:sp>
      <p:sp>
        <p:nvSpPr>
          <p:cNvPr id="3" name="מציין מיקום תוכן 2"/>
          <p:cNvSpPr>
            <a:spLocks noGrp="1"/>
          </p:cNvSpPr>
          <p:nvPr>
            <p:ph idx="1"/>
          </p:nvPr>
        </p:nvSpPr>
        <p:spPr>
          <a:xfrm>
            <a:off x="457200" y="1412776"/>
            <a:ext cx="8229600" cy="5064224"/>
          </a:xfrm>
        </p:spPr>
        <p:txBody>
          <a:bodyPr/>
          <a:lstStyle/>
          <a:p>
            <a:endParaRPr lang="he-IL" dirty="0"/>
          </a:p>
        </p:txBody>
      </p:sp>
      <p:grpSp>
        <p:nvGrpSpPr>
          <p:cNvPr id="4" name="Group 2"/>
          <p:cNvGrpSpPr>
            <a:grpSpLocks/>
          </p:cNvGrpSpPr>
          <p:nvPr/>
        </p:nvGrpSpPr>
        <p:grpSpPr bwMode="auto">
          <a:xfrm>
            <a:off x="179388" y="1772816"/>
            <a:ext cx="8281044" cy="4781972"/>
            <a:chOff x="1260" y="7476"/>
            <a:chExt cx="8100" cy="7019"/>
          </a:xfrm>
        </p:grpSpPr>
        <p:pic>
          <p:nvPicPr>
            <p:cNvPr id="5" name="Picture 3" descr="skele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 y="8195"/>
              <a:ext cx="4500" cy="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4"/>
            <p:cNvSpPr>
              <a:spLocks noChangeArrowheads="1"/>
            </p:cNvSpPr>
            <p:nvPr/>
          </p:nvSpPr>
          <p:spPr bwMode="auto">
            <a:xfrm>
              <a:off x="6660" y="7476"/>
              <a:ext cx="1260" cy="720"/>
            </a:xfrm>
            <a:prstGeom prst="wedgeRoundRectCallout">
              <a:avLst>
                <a:gd name="adj1" fmla="val -101745"/>
                <a:gd name="adj2" fmla="val 89444"/>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גולגולת</a:t>
              </a:r>
              <a:endParaRPr lang="he-IL">
                <a:ea typeface="Arial" pitchFamily="34" charset="0"/>
                <a:cs typeface="Guttman-Aharoni" pitchFamily="2" charset="-79"/>
              </a:endParaRPr>
            </a:p>
          </p:txBody>
        </p:sp>
        <p:sp>
          <p:nvSpPr>
            <p:cNvPr id="7" name="AutoShape 5"/>
            <p:cNvSpPr>
              <a:spLocks noChangeArrowheads="1"/>
            </p:cNvSpPr>
            <p:nvPr/>
          </p:nvSpPr>
          <p:spPr bwMode="auto">
            <a:xfrm>
              <a:off x="7560" y="9455"/>
              <a:ext cx="1260" cy="540"/>
            </a:xfrm>
            <a:prstGeom prst="wedgeRoundRectCallout">
              <a:avLst>
                <a:gd name="adj1" fmla="val -156667"/>
                <a:gd name="adj2" fmla="val 44074"/>
                <a:gd name="adj3" fmla="val 16667"/>
              </a:avLst>
            </a:prstGeom>
            <a:solidFill>
              <a:srgbClr val="FFFFFF"/>
            </a:solidFill>
            <a:ln w="19050">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צלעות</a:t>
              </a:r>
              <a:endParaRPr lang="he-IL">
                <a:ea typeface="Arial" pitchFamily="34" charset="0"/>
                <a:cs typeface="Guttman-Aharoni" pitchFamily="2" charset="-79"/>
              </a:endParaRPr>
            </a:p>
          </p:txBody>
        </p:sp>
        <p:sp>
          <p:nvSpPr>
            <p:cNvPr id="8" name="AutoShape 6"/>
            <p:cNvSpPr>
              <a:spLocks noChangeArrowheads="1"/>
            </p:cNvSpPr>
            <p:nvPr/>
          </p:nvSpPr>
          <p:spPr bwMode="auto">
            <a:xfrm>
              <a:off x="8100" y="10355"/>
              <a:ext cx="1260" cy="900"/>
            </a:xfrm>
            <a:prstGeom prst="wedgeRoundRectCallout">
              <a:avLst>
                <a:gd name="adj1" fmla="val -214444"/>
                <a:gd name="adj2" fmla="val -41889"/>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עמוד השדרה</a:t>
              </a:r>
              <a:endParaRPr lang="he-IL">
                <a:ea typeface="Arial" pitchFamily="34" charset="0"/>
                <a:cs typeface="Guttman-Aharoni" pitchFamily="2" charset="-79"/>
              </a:endParaRPr>
            </a:p>
          </p:txBody>
        </p:sp>
        <p:sp>
          <p:nvSpPr>
            <p:cNvPr id="9" name="AutoShape 7"/>
            <p:cNvSpPr>
              <a:spLocks noChangeArrowheads="1"/>
            </p:cNvSpPr>
            <p:nvPr/>
          </p:nvSpPr>
          <p:spPr bwMode="auto">
            <a:xfrm>
              <a:off x="1260" y="10535"/>
              <a:ext cx="1260" cy="900"/>
            </a:xfrm>
            <a:prstGeom prst="wedgeRoundRectCallout">
              <a:avLst>
                <a:gd name="adj1" fmla="val 195319"/>
                <a:gd name="adj2" fmla="val -20222"/>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כף היד</a:t>
              </a:r>
              <a:endParaRPr lang="he-IL">
                <a:ea typeface="Arial" pitchFamily="34" charset="0"/>
                <a:cs typeface="Guttman-Aharoni" pitchFamily="2" charset="-79"/>
              </a:endParaRPr>
            </a:p>
          </p:txBody>
        </p:sp>
        <p:sp>
          <p:nvSpPr>
            <p:cNvPr id="10" name="AutoShape 8"/>
            <p:cNvSpPr>
              <a:spLocks noChangeArrowheads="1"/>
            </p:cNvSpPr>
            <p:nvPr/>
          </p:nvSpPr>
          <p:spPr bwMode="auto">
            <a:xfrm>
              <a:off x="2520" y="13595"/>
              <a:ext cx="1260" cy="900"/>
            </a:xfrm>
            <a:prstGeom prst="wedgeRoundRectCallout">
              <a:avLst>
                <a:gd name="adj1" fmla="val 194125"/>
                <a:gd name="adj2" fmla="val -222"/>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כף הרגל</a:t>
              </a:r>
              <a:endParaRPr lang="he-IL">
                <a:ea typeface="Arial" pitchFamily="34" charset="0"/>
                <a:cs typeface="Guttman-Aharoni" pitchFamily="2" charset="-79"/>
              </a:endParaRPr>
            </a:p>
          </p:txBody>
        </p:sp>
      </p:grpSp>
    </p:spTree>
    <p:extLst>
      <p:ext uri="{BB962C8B-B14F-4D97-AF65-F5344CB8AC3E}">
        <p14:creationId xmlns:p14="http://schemas.microsoft.com/office/powerpoint/2010/main" val="2625907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הירות">
  <a:themeElements>
    <a:clrScheme name="בהירות">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קלאסי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בהירות">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95</TotalTime>
  <Words>431</Words>
  <Application>Microsoft Office PowerPoint</Application>
  <PresentationFormat>‫הצגה על המסך (4:3)</PresentationFormat>
  <Paragraphs>44</Paragraphs>
  <Slides>10</Slides>
  <Notes>1</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10</vt:i4>
      </vt:variant>
    </vt:vector>
  </HeadingPairs>
  <TitlesOfParts>
    <vt:vector size="16" baseType="lpstr">
      <vt:lpstr>Ain Yiddishe Font-Modern</vt:lpstr>
      <vt:lpstr>Arial</vt:lpstr>
      <vt:lpstr>Arial Unicode MS</vt:lpstr>
      <vt:lpstr>Calibri</vt:lpstr>
      <vt:lpstr>David</vt:lpstr>
      <vt:lpstr>בהירות</vt:lpstr>
      <vt:lpstr>מערכת שלד ושרירים</vt:lpstr>
      <vt:lpstr>מצגת של PowerPoint‏</vt:lpstr>
      <vt:lpstr>מצגת של PowerPoint‏</vt:lpstr>
      <vt:lpstr>מערכות בגוף האדם</vt:lpstr>
      <vt:lpstr>גוף האדם מתפקד כמערכת אחת שלמה,  כמערכת על,  המורכבת ממערכות רבות.</vt:lpstr>
      <vt:lpstr>השלד</vt:lpstr>
      <vt:lpstr>תפקידי השלד</vt:lpstr>
      <vt:lpstr>מצגת של PowerPoint‏</vt:lpstr>
      <vt:lpstr>חלקי השלד</vt:lpstr>
      <vt:lpstr>עבודה  במדעים בקישור המצורף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שלד ושרירים</dc:title>
  <dc:creator>Windows XP</dc:creator>
  <cp:lastModifiedBy>קרן חסדאי פרץ</cp:lastModifiedBy>
  <cp:revision>6</cp:revision>
  <dcterms:created xsi:type="dcterms:W3CDTF">2013-04-08T05:42:55Z</dcterms:created>
  <dcterms:modified xsi:type="dcterms:W3CDTF">2024-08-25T10:06:04Z</dcterms:modified>
</cp:coreProperties>
</file>